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9ef920a8b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29ef920a8b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a shared memory interface, A block of memory is shared between components. the different subsystems don’t talk directly, but instead make changes to and read from a central data source or block of dedicated memory.Data is placed in this memory by one subsystem and retrieved by another. The different elements may not communicate directly, but their behavior is influenced by the state of the data.  Common if system is architected around a central data repository. This is a form of interface that must be tested by manupulating this data. Finally, we might have Message-Passing Interfaces where one component requests a service by passing a message to another component. A return message indicates the results of executing the service. Common in parallel systems, client-server systems. Common when you have multiple processes that need to synchronize from time to time, but mostly run independently and can’t be expected to immediately respond to a method call.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9ef920a8b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29ef920a8b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Interface errors are one of the most common forms of error in complex systems. These usually fall into three types. (1) A calling component calls another component and makes an error in the use of its interface, in how it is called. This might be wrong type or malformed data passed to a parameter, parameters passed in the wrong order, wrong number of parameters input. (3) Incorrect assumptions made about the called component.  So, as a result, the behavior returned from the called component was not what was expected, causing the wrong outcome from the calling component.  An example of this might be if you called a binary search from a component and fed it an unordered array. Well, binary search assumes you’ve already sorted the array, so it will return the wrong result. Timing errors. Producer of data and consumer of data may operate at different speeds, and may access out of data information as a result. You need to watch out for all three of these, and write tests to account for them.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2cc813a76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2cc813a762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do we go about system testing? The good thing is that we’ve basically covered how to do this already. You should follow the same process we outlined before, of identifying choices, representative values, and constraints, then forming test specifications and concrete test cases. Technology-wise, this depends on the interface you are targeting. If you are doing integration testing within your code base, you can still write tests in a framework like jUnit and just call multiple classes within the same test case to test their integration, or </a:t>
            </a:r>
            <a:r>
              <a:rPr lang="sv-SE"/>
              <a:t>identify</a:t>
            </a:r>
            <a:r>
              <a:rPr lang="sv-SE"/>
              <a:t> a “lead” class that calls into many other classes. If you are targeting the system or a component wrapped in a concrete interface, </a:t>
            </a:r>
            <a:r>
              <a:rPr lang="sv-SE"/>
              <a:t>you can select a testing framework designed for that interface, like (go over list)</a:t>
            </a:r>
            <a:endParaRPr/>
          </a:p>
        </p:txBody>
      </p:sp>
      <p:sp>
        <p:nvSpPr>
          <p:cNvPr id="206" name="Google Shape;206;g32cc813a762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cc813a76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cc813a762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That sounds similar. What’s different then? First, your testing targets and choices for each are tied to the functions surfaced by that interface, or at least, are tied to multiple code elements. This means that we are </a:t>
            </a:r>
            <a:r>
              <a:rPr lang="sv-SE"/>
              <a:t>thinking at a higher level, very much influenced by our requirements. We’re not thinking about one component, one class in the code, but more about the ideas represented by a function. The second is that we may have dependencies outside of the codebase, which may be difficult to test directly as part of a common test case with classes from inside of your codebase, and may require writing some wrapping code for including in test cases so that you can invoke their functionality in the same framework as you use to invoke your own code (e.g., jUnit). Third, the test cases tend to be individually more complex, as you may need to perform extensive setup to map to the journey of a user who has launched the app. It is very normal to need to log into an account, and set up some execution conditions - taking actions like adding entries to a database or storing information in certain internal system variables. You also have more complex teardown so that you do not leave side-effects that affect the next test to execute.</a:t>
            </a:r>
            <a:endParaRPr/>
          </a:p>
        </p:txBody>
      </p:sp>
      <p:sp>
        <p:nvSpPr>
          <p:cNvPr id="214" name="Google Shape;214;g32cc813a762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9ef920a8b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9ef920a8b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Because system testing is at a higher level, and because System testing is also often done through an interface, you do not need a detailed knowledge of the internal system class and method structure to create test cases. From the requirments phase, you form an idea of the functionalityo ffered through a top-level interface. This means that system testing is often planned from near the start of a project, often as part of or right after requirements specification. Test cases are formed based on our knowledge of the high-level functiionality and how it should work gleaned from the requirements, and they are a tool to help us refine our requirements. If we create a test case, we can think about the requirements that informed that test case, we can look for missing outcomes or contradictions or other missing information that, in turn, will help us produce better requirements from the start. We can then execute the tests later in the project when we have code and the concrete interface.</a:t>
            </a:r>
            <a:endParaRPr/>
          </a:p>
        </p:txBody>
      </p:sp>
      <p:sp>
        <p:nvSpPr>
          <p:cNvPr id="222" name="Google Shape;222;g329ef920a8b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cc813a762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2cc813a762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consider an example. We have a shopping program and part of what it does is it can calculate the final price of the order (go over text). This is implemented as several classes in the code, each with their own responsibilities, their own methods. </a:t>
            </a:r>
            <a:endParaRPr/>
          </a:p>
        </p:txBody>
      </p:sp>
      <p:sp>
        <p:nvSpPr>
          <p:cNvPr id="230" name="Google Shape;230;g32cc813a762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cc813a762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2cc813a762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consider an example. We have a shopping program and part of what it does is it can calculate the final price of the order (go over text). This is implemented as several classes in the code, each with their own responsibilities, their own methods. (1-2) ny mocking dependencies. However, it Unifies multiple classes, so should be targeted during integration testing.</a:t>
            </a:r>
            <a:endParaRPr/>
          </a:p>
          <a:p>
            <a:pPr indent="0" lvl="0" marL="0" rtl="0" algn="l">
              <a:spcBef>
                <a:spcPts val="0"/>
              </a:spcBef>
              <a:spcAft>
                <a:spcPts val="0"/>
              </a:spcAft>
              <a:buNone/>
            </a:pPr>
            <a:r>
              <a:t/>
            </a:r>
            <a:endParaRPr/>
          </a:p>
        </p:txBody>
      </p:sp>
      <p:sp>
        <p:nvSpPr>
          <p:cNvPr id="250" name="Google Shape;250;g32cc813a762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cc813a762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2cc813a762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testing FinalPriceCalculator, we can identify our choices (go over). You can see that these relate to code from many units (point at some), but its unified in our testing of FinalPriceCalculator. When we did unit testing of the low-level code units, we may have tested individual aspects of this, like whether there are electronics in the cart, or how </a:t>
            </a:r>
            <a:r>
              <a:rPr lang="sv-SE"/>
              <a:t>the final quantity of items sets the shipping cost. However, here, we bring these together - both the quantity and the electronic surcharge, as well as the price * quantity as part for each individual item. We aren’t thinking of the units, but of the high level requirements and functionality that emerge from the combination. Also, before in unit testing, we would have looked at the individual classes and mocked their dependencies, like mocking the shopping cart when considering the delivery price, but at the integration stage, we stop mocking and work with the actual units.</a:t>
            </a:r>
            <a:endParaRPr/>
          </a:p>
          <a:p>
            <a:pPr indent="0" lvl="0" marL="0" rtl="0" algn="l">
              <a:spcBef>
                <a:spcPts val="0"/>
              </a:spcBef>
              <a:spcAft>
                <a:spcPts val="0"/>
              </a:spcAft>
              <a:buNone/>
            </a:pPr>
            <a:r>
              <a:t/>
            </a:r>
            <a:endParaRPr/>
          </a:p>
        </p:txBody>
      </p:sp>
      <p:sp>
        <p:nvSpPr>
          <p:cNvPr id="270" name="Google Shape;270;g32cc813a762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cc813a762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2cc813a762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that example, we were still targeting a particular functionality, albeit a “high level” one that unified many low-level code elements. However, most users of a system do not just do one thing at a time. Therefore, at the system testing level, it is not uncommon to design test cases that model different end-to-end user journeys within the </a:t>
            </a:r>
            <a:r>
              <a:rPr lang="sv-SE"/>
              <a:t>system</a:t>
            </a:r>
            <a:r>
              <a:rPr lang="sv-SE"/>
              <a:t> you are building. What is a user journey? (1-2) </a:t>
            </a:r>
            <a:r>
              <a:rPr lang="sv-SE"/>
              <a:t>This represents one path through a use case or user story, where we start by looking at how users might interact with the system, then designing test cases that represent that user’s complete session or a distinct scenario, from starting the software to closing it. This means that we might invoke several different high-level functions of the software in a single test case, perhaps performing many different tasks with the results of manipulating data in an early task. This is (3), where we already think the individual functions are working pretty well, but now want to see what happens when we simulate using the system as a user. This is called “business facing”  because these tests also serve other purposes than more simple tests. They are used to communicate with stakeholders, to perform demonstrations, to negotiate, to perform validation - to show that this meets the user’s needs.</a:t>
            </a:r>
            <a:endParaRPr/>
          </a:p>
        </p:txBody>
      </p:sp>
      <p:sp>
        <p:nvSpPr>
          <p:cNvPr id="290" name="Google Shape;290;g32cc813a762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2cc813a762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2cc813a762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things), but it’s not just those events - </a:t>
            </a:r>
            <a:endParaRPr/>
          </a:p>
        </p:txBody>
      </p:sp>
      <p:sp>
        <p:nvSpPr>
          <p:cNvPr id="298" name="Google Shape;298;g32cc813a762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29ef920a8b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29ef920a8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Previously, we started to talk about how systems are structured and how that affects testing. As we discussed, we can break testing into independent stages that we stagger throughout the development process. These stages are largely built around different levels of granularity within the system under test. If we look at the system from the outside, it looks like this box. It has interfaces - maybe a GUI, maybe an API, maybe some kind of command line interface. However, there is also a lot going on inside. (click). The system as a whole tends to be architected, as we saw, as a set of larger indepedendent subsystems. Each of these has their own interface, and the subsystems communicate with each other through those interfaces. (click) then, within those, we have a bunch of individual, standalone UNITS (classes), all working together to produce the functionality offered by that subsystem, by calling methods in the other classes when needed - with methods forming another kind of interface. We need to test at all of these levels - class (or unit), subsystems, and the system as a whole.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cc813a762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2cc813a762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those events, but also significant setup, oracle, and teardown steps. That’s part of why system tests can be much more difficult to create, maintain, and execute.</a:t>
            </a:r>
            <a:endParaRPr/>
          </a:p>
        </p:txBody>
      </p:sp>
      <p:sp>
        <p:nvSpPr>
          <p:cNvPr id="307" name="Google Shape;307;g32cc813a762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cc813a762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cc813a762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That leads into our first tip for successful system testing, which is to create special code that performs test setup, and implement it so that you can reuse it for multiple test cases. For example, if you need to ensure a </a:t>
            </a:r>
            <a:r>
              <a:rPr lang="sv-SE"/>
              <a:t>database</a:t>
            </a:r>
            <a:r>
              <a:rPr lang="sv-SE"/>
              <a:t> is populated with a set of records, create code that implements the records used in all test cases and invoke that code to the extent possible. If this step takes awhile to run, you can also do some setup before running the first test case, then in the teardown, only remove and restore the parts that were affected by your test case, so that you don;’t need to re-execute the full setup. This is easier to maintain, as the code is localized and invoked by test cases rather than </a:t>
            </a:r>
            <a:r>
              <a:rPr lang="sv-SE"/>
              <a:t>requiring</a:t>
            </a:r>
            <a:r>
              <a:rPr lang="sv-SE"/>
              <a:t> changes to every test case. It also simplifies each test case, so we can more easily understand what hte point of that test is.</a:t>
            </a:r>
            <a:endParaRPr/>
          </a:p>
        </p:txBody>
      </p:sp>
      <p:sp>
        <p:nvSpPr>
          <p:cNvPr id="315" name="Google Shape;315;g32cc813a762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2cc813a762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2cc813a762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a:t>
            </a:r>
            <a:r>
              <a:rPr lang="sv-SE"/>
              <a:t>Otherwise, the test may fail for reasons other than a fault in the code. This means databases (and any other dependencies) must only contain the bare minimum amount of data for the test to start. and that teardown truly leaves behind no side effects. </a:t>
            </a:r>
            <a:endParaRPr/>
          </a:p>
          <a:p>
            <a:pPr indent="0" lvl="0" marL="0" rtl="0" algn="l">
              <a:spcBef>
                <a:spcPts val="0"/>
              </a:spcBef>
              <a:spcAft>
                <a:spcPts val="0"/>
              </a:spcAft>
              <a:buNone/>
            </a:pPr>
            <a:r>
              <a:rPr lang="sv-SE"/>
              <a:t>Resetting often means resetting the database, logging out of running accounts, removing any data stored in the running system, potentially stopping the system and restarting it entirely. keep in mind that a rull restart of the system may be expensive and time consuming, so you can do a partial reset instead, but that introduces a risk of the system not really being tested in a fair and clean manner. </a:t>
            </a:r>
            <a:r>
              <a:rPr lang="sv-SE"/>
              <a:t>You can implement that in many different ways. Often, you develop a standalone reset function. However, be careful - this should only be in your test code and not in the real system. </a:t>
            </a:r>
            <a:r>
              <a:rPr lang="sv-SE"/>
              <a:t>if it is deployed into production, chaos may result. </a:t>
            </a:r>
            <a:endParaRPr/>
          </a:p>
        </p:txBody>
      </p:sp>
      <p:sp>
        <p:nvSpPr>
          <p:cNvPr id="323" name="Google Shape;323;g32cc813a762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6e0c3c0f44_0_6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e0c3c0f44_0_6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Let’s talk about writing unit tests </a:t>
            </a:r>
            <a:endParaRPr/>
          </a:p>
        </p:txBody>
      </p:sp>
      <p:sp>
        <p:nvSpPr>
          <p:cNvPr id="331" name="Google Shape;331;g6e0c3c0f44_0_6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e0c3c0f4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e0c3c0f4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a:t>we’ve talked about writing test cases</a:t>
            </a:r>
            <a:r>
              <a:rPr lang="sv-SE">
                <a:solidFill>
                  <a:schemeClr val="dk1"/>
                </a:solidFill>
              </a:rPr>
              <a:t> but except for postman this has been an abstract process so far. I’ve</a:t>
            </a:r>
            <a:r>
              <a:rPr lang="sv-SE"/>
              <a:t> not really talked about </a:t>
            </a:r>
            <a:r>
              <a:rPr lang="sv-SE">
                <a:solidFill>
                  <a:schemeClr val="dk1"/>
                </a:solidFill>
              </a:rPr>
              <a:t>how you actually run these tests on the</a:t>
            </a:r>
            <a:r>
              <a:rPr lang="sv-SE"/>
              <a:t> code</a:t>
            </a:r>
            <a:r>
              <a:rPr lang="sv-SE">
                <a:solidFill>
                  <a:schemeClr val="dk1"/>
                </a:solidFill>
              </a:rPr>
              <a:t>. Of course, at </a:t>
            </a:r>
            <a:r>
              <a:rPr lang="sv-SE"/>
              <a:t>the system level</a:t>
            </a:r>
            <a:r>
              <a:rPr lang="sv-SE">
                <a:solidFill>
                  <a:schemeClr val="dk1"/>
                </a:solidFill>
              </a:rPr>
              <a:t> (</a:t>
            </a:r>
            <a:r>
              <a:rPr lang="sv-SE"/>
              <a:t>2</a:t>
            </a:r>
            <a:r>
              <a:rPr lang="sv-SE">
                <a:solidFill>
                  <a:schemeClr val="dk1"/>
                </a:solidFill>
              </a:rPr>
              <a:t>) - stat up the code, enter some input, then look at the output and give it the ok or not ok. </a:t>
            </a:r>
            <a:r>
              <a:rPr lang="sv-SE"/>
              <a:t> In general - </a:t>
            </a:r>
            <a:r>
              <a:rPr lang="sv-SE">
                <a:solidFill>
                  <a:schemeClr val="dk1"/>
                </a:solidFill>
              </a:rPr>
              <a:t>(</a:t>
            </a:r>
            <a:r>
              <a:rPr lang="sv-SE"/>
              <a:t>3</a:t>
            </a:r>
            <a:r>
              <a:rPr lang="sv-SE">
                <a:solidFill>
                  <a:schemeClr val="dk1"/>
                </a:solidFill>
              </a:rPr>
              <a:t>) Just don’t. Don’t even think of it. It happens more than you expect, but it’s almost always a bad idea. (</a:t>
            </a:r>
            <a:r>
              <a:rPr lang="sv-SE"/>
              <a:t>4</a:t>
            </a:r>
            <a:r>
              <a:rPr lang="sv-SE">
                <a:solidFill>
                  <a:schemeClr val="dk1"/>
                </a:solidFill>
              </a:rPr>
              <a:t>) - this is especially true on the oracle side. We get bored, our mind drifts, the caffeine wears off. Eventually, we’ll make mistakes. We could make a different judgement each time we run a test case, or mess up at entering input.  (5). These are open-ended processes that</a:t>
            </a:r>
            <a:r>
              <a:rPr lang="sv-SE"/>
              <a:t> are based on human-led exploration. those are the exception.</a:t>
            </a:r>
            <a:r>
              <a:rPr lang="sv-SE">
                <a:solidFill>
                  <a:schemeClr val="dk1"/>
                </a:solidFill>
              </a:rPr>
              <a:t>Ultimately, (6), but (7).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6e0c3c0f44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e0c3c0f44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a:solidFill>
                  <a:schemeClr val="dk1"/>
                </a:solidFill>
              </a:rPr>
              <a:t>Execution should be as mechanical as compiling the latest version of the product. We want to make testing as easy as possible for humans. Test automation is how we do this</a:t>
            </a:r>
            <a:r>
              <a:rPr lang="sv-SE"/>
              <a:t>. Test Automation is the development of software to separate repetitive tasks from the creative aspects of testing.Automation allows control over how and when tests are executed. </a:t>
            </a:r>
            <a:r>
              <a:rPr lang="sv-SE">
                <a:solidFill>
                  <a:schemeClr val="dk1"/>
                </a:solidFill>
              </a:rPr>
              <a:t>We can (3), giving us the ability to test the system in a variety of configurations where </a:t>
            </a:r>
            <a:r>
              <a:rPr lang="sv-SE"/>
              <a:t>we can control load, networking, hardware resources, or even just set up the system in the specific state with the specific data and account information we want to have to check vertain scenarios</a:t>
            </a:r>
            <a:r>
              <a:rPr lang="sv-SE">
                <a:solidFill>
                  <a:schemeClr val="dk1"/>
                </a:solidFill>
              </a:rPr>
              <a:t>.</a:t>
            </a:r>
            <a:r>
              <a:rPr lang="sv-SE"/>
              <a:t> </a:t>
            </a:r>
            <a:r>
              <a:rPr lang="sv-SE">
                <a:solidFill>
                  <a:schemeClr val="dk1"/>
                </a:solidFill>
              </a:rPr>
              <a:t>WE can make (4) without having to judge each test case, and really importantly - (5) so we can run tests over and over again as the code evol</a:t>
            </a:r>
            <a:r>
              <a:rPr lang="sv-SE"/>
              <a:t>ves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e0c3c0f44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e0c3c0f44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simple fact is that </a:t>
            </a:r>
            <a:r>
              <a:rPr lang="sv-SE"/>
              <a:t>Testing cannot wait for the system to be complete.The component to be tested must be isolated from the rest of the system, instantiated, and driven using method invocations. Untested dependencies must be mocked with reliable substitutions.  The deployment environment must be simulated by a controllable harness.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6e0c3c0f44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e0c3c0f44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to make this happen, testing often involves writing a surprising amount of code. This code, called test scaffolding, (</a:t>
            </a:r>
            <a:r>
              <a:rPr lang="sv-SE"/>
              <a:t>1-2</a:t>
            </a:r>
            <a:r>
              <a:rPr lang="sv-SE">
                <a:solidFill>
                  <a:schemeClr val="dk1"/>
                </a:solidFill>
              </a:rPr>
              <a:t>)</a:t>
            </a:r>
            <a:r>
              <a:rPr lang="sv-SE"/>
              <a:t> </a:t>
            </a:r>
            <a:r>
              <a:rPr lang="sv-SE">
                <a:solidFill>
                  <a:schemeClr val="dk1"/>
                </a:solidFill>
              </a:rPr>
              <a:t>That said, scaffolding has been estimated to be up to half of the code written for large-scale projects</a:t>
            </a:r>
            <a:r>
              <a:rPr lang="sv-SE"/>
              <a:t> </a:t>
            </a:r>
            <a:r>
              <a:rPr lang="sv-SE">
                <a:solidFill>
                  <a:schemeClr val="dk1"/>
                </a:solidFill>
              </a:rPr>
              <a:t>(</a:t>
            </a:r>
            <a:r>
              <a:rPr lang="sv-SE"/>
              <a:t>3-5</a:t>
            </a:r>
            <a:r>
              <a:rPr lang="sv-SE">
                <a:solidFill>
                  <a:schemeClr val="dk1"/>
                </a:solidFill>
              </a:rPr>
              <a:t>)</a:t>
            </a:r>
            <a:r>
              <a:rPr lang="sv-SE"/>
              <a:t> </a:t>
            </a:r>
            <a:r>
              <a:rPr lang="sv-SE">
                <a:solidFill>
                  <a:schemeClr val="dk1"/>
                </a:solidFill>
              </a:rPr>
              <a:t>last point - the ability to set up the system in the state needed for running a test, to control how components are tested, and to then tear it down and prepare the system for the next test.</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6e0c3c0f44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e0c3c0f44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sv-SE"/>
              <a:t>(click)</a:t>
            </a:r>
            <a:r>
              <a:rPr lang="sv-SE">
                <a:solidFill>
                  <a:schemeClr val="dk1"/>
                </a:solidFill>
              </a:rPr>
              <a:t> Driver:A driver substitutes for a main or calling program. instantiates system objects, performs setup - initializes the non-local variables, initializes parameters, activates the test, then tears everything down when done. Called this because this is how you interact with the software and make it do something. </a:t>
            </a:r>
            <a:r>
              <a:rPr lang="sv-SE"/>
              <a:t>Test cases are drivers.</a:t>
            </a:r>
            <a:endParaRPr/>
          </a:p>
          <a:p>
            <a:pPr indent="0" lvl="0" marL="0" rtl="0" algn="l">
              <a:spcBef>
                <a:spcPts val="0"/>
              </a:spcBef>
              <a:spcAft>
                <a:spcPts val="0"/>
              </a:spcAft>
              <a:buNone/>
            </a:pPr>
            <a:r>
              <a:rPr lang="sv-SE"/>
              <a:t>They</a:t>
            </a:r>
            <a:r>
              <a:rPr lang="sv-SE">
                <a:solidFill>
                  <a:schemeClr val="dk1"/>
                </a:solidFill>
              </a:rPr>
              <a:t> initializes objects and calls them, set up the oracle, and initiaes the result comparison once the test runs.</a:t>
            </a:r>
            <a:r>
              <a:rPr lang="sv-SE"/>
              <a:t> </a:t>
            </a:r>
            <a:r>
              <a:rPr b="1" lang="sv-SE"/>
              <a:t>(click)</a:t>
            </a:r>
            <a:r>
              <a:rPr lang="sv-SE">
                <a:solidFill>
                  <a:schemeClr val="dk1"/>
                </a:solidFill>
              </a:rPr>
              <a:t> The harness simulates the execution environment</a:t>
            </a:r>
            <a:r>
              <a:rPr lang="sv-SE"/>
              <a:t>. This usually comes into play when testing embedded systems - you might simulate the platform it is running on and the environment it’ll be used in if it needs to work with some particular environment - for instance, a pacemaker might need a simulated heart to react to. When testing a program with a networking component, you might simulate the network and try out different connection conditions. </a:t>
            </a:r>
            <a:r>
              <a:rPr b="1" lang="sv-SE"/>
              <a:t>(click)</a:t>
            </a:r>
            <a:r>
              <a:rPr lang="sv-SE"/>
              <a:t> </a:t>
            </a:r>
            <a:r>
              <a:rPr lang="sv-SE">
                <a:solidFill>
                  <a:schemeClr val="dk1"/>
                </a:solidFill>
              </a:rPr>
              <a:t>Stubs (or mock o</a:t>
            </a:r>
            <a:r>
              <a:rPr lang="sv-SE"/>
              <a:t>bjects)</a:t>
            </a:r>
            <a:r>
              <a:rPr lang="sv-SE">
                <a:solidFill>
                  <a:schemeClr val="dk1"/>
                </a:solidFill>
              </a:rPr>
              <a:t> are templates that represent unimplemented or untested system components or external entities and allow you to test part of a system in isolation from the rest. </a:t>
            </a:r>
            <a:r>
              <a:rPr b="1" lang="sv-SE">
                <a:solidFill>
                  <a:schemeClr val="dk1"/>
                </a:solidFill>
              </a:rPr>
              <a:t>(</a:t>
            </a:r>
            <a:r>
              <a:rPr b="1" lang="sv-SE"/>
              <a:t>click)</a:t>
            </a:r>
            <a:r>
              <a:rPr lang="sv-SE">
                <a:solidFill>
                  <a:schemeClr val="dk1"/>
                </a:solidFill>
              </a:rPr>
              <a:t>The oracle checks the produced output against an expected output and renders a test verdict - pass or fail. </a:t>
            </a:r>
            <a:r>
              <a:rPr lang="sv-SE"/>
              <a:t>You might also need to write code for additional Support for recording and managing test execution.</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6e0c3c0f44_0_2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e0c3c0f44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(1). Sometimes stubs are needed to even make a component executable, if (2). Or, at least, we write them when we have dependencies that we don</a:t>
            </a:r>
            <a:r>
              <a:rPr lang="sv-SE"/>
              <a:t>’t trust. </a:t>
            </a:r>
            <a:endParaRPr>
              <a:solidFill>
                <a:schemeClr val="dk1"/>
              </a:solidFill>
            </a:endParaRPr>
          </a:p>
          <a:p>
            <a:pPr indent="0" lvl="0" marL="0" rtl="0" algn="l">
              <a:spcBef>
                <a:spcPts val="0"/>
              </a:spcBef>
              <a:spcAft>
                <a:spcPts val="0"/>
              </a:spcAft>
              <a:buNone/>
            </a:pPr>
            <a:r>
              <a:rPr lang="sv-SE"/>
              <a:t>This temporary code, this scaffolding, </a:t>
            </a:r>
            <a:r>
              <a:rPr lang="sv-SE">
                <a:solidFill>
                  <a:schemeClr val="dk1"/>
                </a:solidFill>
              </a:rPr>
              <a:t>(3), including giving us the </a:t>
            </a:r>
            <a:r>
              <a:rPr lang="sv-SE"/>
              <a:t>ability to </a:t>
            </a:r>
            <a:r>
              <a:rPr lang="sv-SE">
                <a:solidFill>
                  <a:schemeClr val="dk1"/>
                </a:solidFill>
              </a:rPr>
              <a:t> (4)- (5) (6) - say taking a protected component and replacing it with a version where you can freely read and check the correctness of fields.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9ef920a8b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9ef920a8b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previously talked about unit testing, and now we step up the ladder to system testing, where we (2). These test cases examine the integration of the lower-level elements of the system.  Most software works by combining multiple, interacting units, within multiple interacting subsystems. In addition to testing units independently, we must test their integration. Then, when the individual subsystems work in isolation, we bring them together again and test the integration of the subsystems. At the subsystem level, we bring low-level units together - classes which may have  been tested independently and now we test their integration with each other - can they work together without breaking everything? </a:t>
            </a:r>
            <a:r>
              <a:rPr lang="sv-SE">
                <a:solidFill>
                  <a:srgbClr val="4F4F4F"/>
                </a:solidFill>
              </a:rPr>
              <a:t>Even if we’ve tested the individual units, faults can emerge from their combination, so we integrate the units together and test their combination and whether the subsystem as a whole can perform the functions that we stated in the specification.  At the full system level, we integrate these independent elements of the architecture to form a full system and we test the combined system to ensure that therre aren’t errors in the user-facing functionality.  </a:t>
            </a:r>
            <a:r>
              <a:rPr lang="sv-SE"/>
              <a:t>Functionality performed across units is accessed through a defined interface.This can be through any way of interacting with the component of interest. A graphical interface, a command line interface, an API that we send requests to, through message passing, or even by calling methods. integration testing focuses on showing that functionality accessed through this interface behaves according to the specifications.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6e0c3c0f44_0_5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e0c3c0f44_0_5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sv-SE"/>
              <a:t>I mentioned the idea of testing units in isolation a couple of times. The thing is that objects are often tightly interconnected, and when a problem occurs, it’s often hard to figure out where exactly the problem is coming from. Especially when parts of your system are closely linked with other objects. You might even have faults in both objects, and it only gets harder to isolate issues the more dependency links you have. If you are testing a method that depends on another methods, and that method depends on another method, you can see where this is going. It’s in your interest to try to test these units in as much isolation as is possible. </a:t>
            </a:r>
            <a:r>
              <a:rPr lang="sv-SE"/>
              <a:t>Components may depend on other, unfinished (or untested) components. You can mock those components. Mock objects have the same interface as the real component, but are hand-created to simulate the real component. </a:t>
            </a:r>
            <a:r>
              <a:rPr lang="sv-SE">
                <a:solidFill>
                  <a:srgbClr val="4F4F4F"/>
                </a:solidFill>
              </a:rPr>
              <a:t> For instance, Your class might need to read from a non-existent database.</a:t>
            </a:r>
            <a:r>
              <a:rPr lang="sv-SE"/>
              <a:t> </a:t>
            </a:r>
            <a:r>
              <a:rPr lang="sv-SE"/>
              <a:t>your mocked database might only contain a couple of hand-written data items. Therefore, you do not need to depend on other components that may not be finished or may not have been satisfactorily tested. Mock objects are often used to substitute in data or results that you know are right, but they are also a cool tool for testing because - even if you do have that component working -  you can create a mock object to simulate abnormal behavior or rare events, and make sure you hit those boundary cases.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6e0c3c0f44_0_2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e0c3c0f44_0_2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6e0c3c0f44_0_2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e0c3c0f44_0_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chemeClr val="dk1"/>
                </a:solidFill>
              </a:rPr>
              <a:t>Walk through</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e0c3c0f44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e0c3c0f44_0_6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15 minute break</a:t>
            </a:r>
            <a:endParaRPr/>
          </a:p>
        </p:txBody>
      </p:sp>
      <p:sp>
        <p:nvSpPr>
          <p:cNvPr id="419" name="Google Shape;419;g6e0c3c0f44_0_6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8f1bedebc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8f1bedebc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In particular, build systems play a huge role in automating the compilation, testing, and packaging of software. You are writing make files in Miroslaw’s class, right? Well, that is a </a:t>
            </a:r>
            <a:r>
              <a:rPr lang="sv-SE" sz="1100">
                <a:solidFill>
                  <a:srgbClr val="000000"/>
                </a:solidFill>
                <a:latin typeface="Arial"/>
                <a:ea typeface="Arial"/>
                <a:cs typeface="Arial"/>
                <a:sym typeface="Arial"/>
              </a:rPr>
              <a:t>basic</a:t>
            </a:r>
            <a:r>
              <a:rPr lang="sv-SE" sz="1100">
                <a:solidFill>
                  <a:srgbClr val="000000"/>
                </a:solidFill>
                <a:latin typeface="Arial"/>
                <a:ea typeface="Arial"/>
                <a:cs typeface="Arial"/>
                <a:sym typeface="Arial"/>
              </a:rPr>
              <a:t> form of build system that we can expand on a bit.</a:t>
            </a:r>
            <a:endParaRPr/>
          </a:p>
        </p:txBody>
      </p:sp>
      <p:sp>
        <p:nvSpPr>
          <p:cNvPr id="426" name="Google Shape;426;gb8f1bedebc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e0c3c0f44_0_3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e0c3c0f44_0_3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Building software, running test cases, and  packaging and distributing the executable are very common, effort-intensive tasks.</a:t>
            </a:r>
            <a:r>
              <a:rPr lang="sv-SE">
                <a:solidFill>
                  <a:schemeClr val="dk1"/>
                </a:solidFill>
              </a:rPr>
              <a:t> So, </a:t>
            </a:r>
            <a:r>
              <a:rPr lang="sv-SE"/>
              <a:t>The first goal of a new project is to make the process of building and deploying the project as easy as possible. </a:t>
            </a:r>
            <a:r>
              <a:rPr lang="sv-SE"/>
              <a:t>Build systems ease this process by automating as much of it as possible. Repetitive tasks can be automated and run at-will.</a:t>
            </a:r>
            <a:r>
              <a:rPr lang="sv-SE"/>
              <a:t>, as we saw with unit testing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e0c3c0f44_0_3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e0c3c0f44_0_3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systems </a:t>
            </a:r>
            <a:r>
              <a:rPr lang="sv-SE">
                <a:solidFill>
                  <a:schemeClr val="dk1"/>
                </a:solidFill>
              </a:rPr>
              <a:t>(1) to production. </a:t>
            </a:r>
            <a:r>
              <a:rPr lang="sv-SE"/>
              <a:t>We create a build script that descrives how to perform this process, then invoke elements of this script. There are many different frameworks for build scripting, including (last two)</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e0c3c0f44_0_3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e0c3c0f44_0_3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see why this is a labor intense process when done by hand, it’s worth looking at what goes into a typical build. We can define a lifecycle of the build process, split into major stages. (seven stages, name them)</a:t>
            </a:r>
            <a:endParaRPr/>
          </a:p>
          <a:p>
            <a:pPr indent="0" lvl="0" marL="0" rtl="0" algn="l">
              <a:spcBef>
                <a:spcPts val="0"/>
              </a:spcBef>
              <a:spcAft>
                <a:spcPts val="0"/>
              </a:spcAft>
              <a:buNone/>
            </a:pPr>
            <a:r>
              <a:rPr lang="sv-SE"/>
              <a:t>(go over)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6e0c3c0f44_0_3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e0c3c0f44_0_3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a:t>
            </a:r>
            <a:endParaRPr/>
          </a:p>
          <a:p>
            <a:pPr indent="0" lvl="0" marL="0" rtl="0" algn="l">
              <a:spcBef>
                <a:spcPts val="0"/>
              </a:spcBef>
              <a:spcAft>
                <a:spcPts val="0"/>
              </a:spcAft>
              <a:buNone/>
            </a:pPr>
            <a:r>
              <a:rPr lang="sv-SE"/>
              <a:t>These lifecycle phases (are executed sequentially. We will first validate the project, then will try to compile the sources, run tests against the compiled class files, package the binaries (e.g. jar), run system tests against that package, verify the tests, install the verified package to the local machine, then deploy the installed package to a remote repository or the production environment. Build systems allow you to execute any one stage or the whole lifecycle with a command.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6e0c3c0f44_0_3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e0c3c0f44_0_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 (Another Neat Tool) is a build system for Java where we create a build script that defines a set of targets that can be executed on command.</a:t>
            </a:r>
            <a:endParaRPr/>
          </a:p>
          <a:p>
            <a:pPr indent="0" lvl="0" marL="0" rtl="0" algn="l">
              <a:spcBef>
                <a:spcPts val="0"/>
              </a:spcBef>
              <a:spcAft>
                <a:spcPts val="0"/>
              </a:spcAft>
              <a:buNone/>
            </a:pPr>
            <a:r>
              <a:rPr lang="sv-SE"/>
              <a:t>Targets can correspond to lifecycle phases or other desired automated tasks.</a:t>
            </a:r>
            <a:endParaRPr/>
          </a:p>
          <a:p>
            <a:pPr indent="0" lvl="0" marL="0" rtl="0" algn="l">
              <a:spcBef>
                <a:spcPts val="0"/>
              </a:spcBef>
              <a:spcAft>
                <a:spcPts val="0"/>
              </a:spcAft>
              <a:buNone/>
            </a:pPr>
            <a:r>
              <a:rPr lang="sv-SE"/>
              <a:t>Targets can trigger other targets.</a:t>
            </a:r>
            <a:endParaRPr/>
          </a:p>
          <a:p>
            <a:pPr indent="0" lvl="0" marL="0" rtl="0" algn="l">
              <a:spcBef>
                <a:spcPts val="0"/>
              </a:spcBef>
              <a:spcAft>
                <a:spcPts val="0"/>
              </a:spcAft>
              <a:buNone/>
            </a:pPr>
            <a:r>
              <a:rPr lang="sv-SE"/>
              <a:t>Build scripts written in XML.</a:t>
            </a:r>
            <a:endParaRPr/>
          </a:p>
          <a:p>
            <a:pPr indent="0" lvl="0" marL="0" rtl="0" algn="l">
              <a:spcBef>
                <a:spcPts val="0"/>
              </a:spcBef>
              <a:spcAft>
                <a:spcPts val="0"/>
              </a:spcAft>
              <a:buNone/>
            </a:pPr>
            <a:r>
              <a:rPr lang="sv-SE"/>
              <a:t>Platform neutral, But can invoke platform-specific commands.</a:t>
            </a:r>
            <a:endParaRPr/>
          </a:p>
          <a:p>
            <a:pPr indent="0" lvl="0" marL="0" rtl="0" algn="l">
              <a:spcBef>
                <a:spcPts val="0"/>
              </a:spcBef>
              <a:spcAft>
                <a:spcPts val="0"/>
              </a:spcAft>
              <a:buNone/>
            </a:pPr>
            <a:r>
              <a:rPr lang="sv-SE"/>
              <a:t>Human and machine readable.</a:t>
            </a:r>
            <a:endParaRPr/>
          </a:p>
          <a:p>
            <a:pPr indent="0" lvl="0" marL="0" rtl="0" algn="l">
              <a:spcBef>
                <a:spcPts val="0"/>
              </a:spcBef>
              <a:spcAft>
                <a:spcPts val="0"/>
              </a:spcAft>
              <a:buNone/>
            </a:pPr>
            <a:r>
              <a:rPr lang="sv-SE"/>
              <a:t>Created automatically by many IDEs (Eclipse).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9ef920a8b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9ef920a8b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Unit tests focus on a single class. This is very important and hard to get right, but still There is a limit to how complex one class can be, so as a result, unit tests tend the be small, and you can quickly write a lot of them. You will write a lot of them, as you can access a class and prod it in ways that you can’t when working through an interface - you can easily set variable values, for example. Unit tests, because they are simple, execute quickly. System tests, of course, focus on the system as a whole, or at least a large subsystem - a large set of classes accessed through an interface. System tests bring many underlying classes togehther. The interface constrains how you test, but testing is done on high-level functions that require the interaction of many low-level components. The tests often require more complex input, more complex setup procedures, and complex series of events. They trigger many internal system calls and interactions, so they also are much slower to execute and it may be harder to debug when something goes wrong as oyu need to trade the source of the failure to any number of places.</a:t>
            </a:r>
            <a:endParaRPr/>
          </a:p>
        </p:txBody>
      </p:sp>
      <p:sp>
        <p:nvSpPr>
          <p:cNvPr id="142" name="Google Shape;142;g329ef920a8b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6e0c3c0f44_0_3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e0c3c0f44_0_3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Typically, Ant's build file, called build.xml should reside in the base directory of the project. However there is no restriction on the file name or its location. You are free to use other file names or save the build file in some other location. That’s just a convention.All build files require the project element and at least one target element. (point out and go over)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6e0c3c0f44_0_3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6e0c3c0f44_0_3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6e0c3c0f44_0_3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6e0c3c0f44_0_3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e0c3c0f44_0_4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e0c3c0f44_0_4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6e0c3c0f44_0_4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6e0c3c0f44_0_4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what the code does)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6e0c3c0f44_0_7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6e0c3c0f44_0_7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what the code does)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e0c3c0f44_0_4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e0c3c0f44_0_4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Setting properties directly in the build file is fine, if you are working with a handful of properties. However, for a large project, it makes sense to store the properties in a separate property file.</a:t>
            </a:r>
            <a:br>
              <a:rPr lang="sv-SE"/>
            </a:br>
            <a:r>
              <a:rPr lang="sv-SE"/>
              <a:t>Storing the properties in a separate file offers benefits − It allows you to reuse the same build file, with different property settings for different execution environment. For example, build properties file can be maintained separately for DEV, TEST, and PROD environments. It is useful when you do not know the values for a property (in a particular environment) up-front. This allows you to perform the build in other environments where the property value is known.</a:t>
            </a:r>
            <a:br>
              <a:rPr lang="sv-SE"/>
            </a:br>
            <a:r>
              <a:rPr lang="sv-SE"/>
              <a:t>There is no hard and fast rule, but typically the property file is named build.properties and is placed along-side the build.xml file. You could create multiple build properties files based on the deployment environments - such as build.properties.dev and build.properties.test.</a:t>
            </a:r>
            <a:br>
              <a:rPr lang="sv-SE"/>
            </a:br>
            <a:r>
              <a:rPr lang="sv-SE"/>
              <a:t>The contents of the build property file are similar to the normal java property file. They contain one property per line. Each property is represented by a name and a value pair. The name and value pairs are separated by an equals (=) sign. It is highly recommended that the properties are annotated with proper comments. Comments are listed using the hash (#) character.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6e0c3c0f44_0_4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6e0c3c0f44_0_4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6e0c3c0f44_0_4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6e0c3c0f44_0_4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6e0c3c0f44_0_4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e0c3c0f44_0_4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The fileset utility represents a collection of files. It is used as a filter to include or exclude files that match a particular pattern. For example. Here, the src attribute points to the source folder of the project. The fileset selects all .java files in the source folder except those contain the word 'Stub'. The case-sensitive filter is applied to the fileset which means a file with the name Samplestub.java will not be excluded from the fileset.</a:t>
            </a:r>
            <a:endParaRPr>
              <a:solidFill>
                <a:schemeClr val="dk1"/>
              </a:solidFill>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9ef920a8b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9ef920a8b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do we do this? </a:t>
            </a:r>
            <a:r>
              <a:rPr lang="sv-SE" sz="1000">
                <a:solidFill>
                  <a:srgbClr val="131413"/>
                </a:solidFill>
                <a:latin typeface="Arial"/>
                <a:ea typeface="Arial"/>
                <a:cs typeface="Arial"/>
                <a:sym typeface="Arial"/>
              </a:rPr>
              <a:t>The internal components of your software do not exist in a vacuum. These components - classes, subsystems, services- interact in various ways, both in positive and intended ways, but also in critical and unplanned ways. Components are often expected to interact: to exchange information, to determine the behavior of other features, reuse the functionality of other components, and accomplish a task in cooperation. Unit testing ensures they work on their own, but we isolate the units when we do that. We mock method calls to other classes, and assume everything works as expected in the dependencies. We can’t easily notice faults in their combined behavior. However, inadvertent interactions - ones where there are faults or misunderstandings in how the units combine- can cause unexpected and incorrect behaviors. Detecting and resolving unintended component interactions is one of the key challenges of developing a complex system - and a major point of integration testing- and we want to design our test cases to</a:t>
            </a:r>
            <a:r>
              <a:rPr lang="sv-SE" sz="1100">
                <a:latin typeface="Arial"/>
                <a:ea typeface="Arial"/>
                <a:cs typeface="Arial"/>
                <a:sym typeface="Arial"/>
              </a:rPr>
              <a:t> examine critically important component integrations and have a high chance of detecting these mistakes in the interactions.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6e0c3c0f44_0_7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e0c3c0f44_0_7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path data type is commonly used to represent a class-path. The classpath is set to the list of jar files and classes in the project, as shown in the example below.The attribute env.J2EE_HOME points to the environment variable J2EE_HOME. The attribute j2ee.jar points to the name of the J2EE jar file in the J2EE base folder.</a:t>
            </a:r>
            <a:br>
              <a:rPr lang="sv-SE"/>
            </a:br>
            <a:br>
              <a:rPr lang="sv-SE"/>
            </a:b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6e0c3c0f44_0_4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e0c3c0f44_0_4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put all of this into action and talk about building a project.First, let us declare some properties for the source and build folders.src.dir refers to the source folder of the project where the java source files can be found.</a:t>
            </a:r>
            <a:br>
              <a:rPr lang="sv-SE"/>
            </a:br>
            <a:r>
              <a:rPr lang="sv-SE"/>
              <a:t>build.dir refers to the output folder of the project compilation. The master-classpath holds the classpath information. In this case, it includes the classes in the build folder and the jar files in the lib folder.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6e0c3c0f44_0_4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e0c3c0f44_0_4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clean target, as the name suggests, (go over)</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6e0c3c0f44_0_4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6e0c3c0f44_0_4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the build target to build the files. First of all, we create the build directory, if it does not exist. Then we execute the javac command (specifying jdk1.5 as our target compilation). We supply the source folder and the classpath to the javac task and ask it to drop the class files in the build folder. (go over code)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6e0c3c0f44_0_4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6e0c3c0f44_0_4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The build.dir property in this example points to the build folder where the class files for the util.jar can be found.</a:t>
            </a:r>
            <a:br>
              <a:rPr lang="sv-SE"/>
            </a:br>
            <a:r>
              <a:rPr lang="sv-SE"/>
              <a:t>In this example, we create a jar file called util.jar using the classes from the app.util.* package. However, we are excluding the classes that end with the name Test. The output jar file will be placed in the lib folder.</a:t>
            </a:r>
            <a:endParaRPr/>
          </a:p>
          <a:p>
            <a:pPr indent="0" lvl="0" marL="0" rtl="0" algn="l">
              <a:spcBef>
                <a:spcPts val="0"/>
              </a:spcBef>
              <a:spcAft>
                <a:spcPts val="0"/>
              </a:spcAft>
              <a:buNone/>
            </a:pPr>
            <a:r>
              <a:rPr lang="sv-SE"/>
              <a:t>If we want to make the util.jar an executable jar file we need to add the manifest  - a set of metadata about the JAR - with the Main-Class attribute. To execute the jar task, wrap it inside a target, most commonly, the package target, and execute it. Running Ant package on this file creates the util.jar file for us.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6e0c3c0f44_0_4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6e0c3c0f44_0_4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 makes it straight forward to run junit tests through the JUnit task. (go over)</a:t>
            </a:r>
            <a:endParaRPr/>
          </a:p>
          <a:p>
            <a:pPr indent="0" lvl="0" marL="0" rtl="0" algn="l">
              <a:spcBef>
                <a:spcPts val="0"/>
              </a:spcBef>
              <a:spcAft>
                <a:spcPts val="0"/>
              </a:spcAft>
              <a:buNone/>
            </a:pPr>
            <a:r>
              <a:rPr lang="sv-SE"/>
              <a:t>Running ant test will run this test class and print the summary of results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2cc813a7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2cc813a76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g32cc813a76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6e0c3c0f44_0_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e0c3c0f44_0_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6e0c3c0f44_0_7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6e0c3c0f44_0_7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6e0c3c0f44_0_8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6e0c3c0f44_0_8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6e0c3c0f44_0_8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9ef920a8b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9ef920a8b_0_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an example,  In a building-automation system, feature FireControl activates sprinklers when sensors detect a fire, and feature FloodControl cuts off water supply when water is detected on the floor. Individually, both features operate as desired, but they interact in inadvertent and critical ways: When fire is detected, feature FireControl activates sprinklers; sub- sequently, feature FloodControl detects standing water, and turns off the water main; as a consequence, the building burns down. Clearly, the interaction between FireControl and FloodControl is undesired, and inadvertent in the sense that it is hard to predict when planning and implementing the involved features independently. Only when the interaction is known, we can take corresponding steps to manage or resolve it, in this case, for example, by giving explicit priority to feature FireControl over feature FloodControl, controled by some coordination code.</a:t>
            </a:r>
            <a:endParaRPr/>
          </a:p>
        </p:txBody>
      </p:sp>
      <p:sp>
        <p:nvSpPr>
          <p:cNvPr id="158" name="Google Shape;158;g329ef920a8b_0_2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9ef920a8b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29ef920a8b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consider WordPress plug-ins. We have a plug-in that turns symbols into emoji. We also have a plugin that lets us insert a forecast widget into a post. Weather is activated using [:weather:]. However, :] is also an emoji. In isolation, each works really well. Each has been fully tested, and works as expected. When we combine them, we get unexpected behavior. The emoji plug-in activates first, turning :] into a smiling emoji. This then breaks the weather plug-in because it no longet sees the weather command. If the ordering was reversed, it would work just fine. However, these two plug-ins were developed independently and never tested together - why would they be? As a result, we get an unexpected interaction.</a:t>
            </a:r>
            <a:endParaRPr/>
          </a:p>
        </p:txBody>
      </p:sp>
      <p:sp>
        <p:nvSpPr>
          <p:cNvPr id="167" name="Google Shape;167;g329ef920a8b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9ef920a8b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29ef920a8b_0_2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lot of memes, right? These illustrate pretty succinctly how components can interact in unexpected ways even after you test each in isloation. On the left, a perfectly functional door lock on a perfectly functional sliding door. In isolation, great. Combined, that lock doesn’t do a bit of good. On the right, two windows. Each would work on their own, but in combination, they block each other. This illustrates why unit testing is crucially important, but so is system-level testing. </a:t>
            </a:r>
            <a:endParaRPr/>
          </a:p>
        </p:txBody>
      </p:sp>
      <p:sp>
        <p:nvSpPr>
          <p:cNvPr id="176" name="Google Shape;176;g329ef920a8b_0_2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29ef920a8b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29ef920a8b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I say interface,  I mean that we have some clearly defined way to access the functionality offered by the code at the level of granularity we are testing at - a class, a subsystem, or the system as a whole. </a:t>
            </a:r>
            <a:endParaRPr/>
          </a:p>
          <a:p>
            <a:pPr indent="0" lvl="0" marL="0" rtl="0" algn="l">
              <a:spcBef>
                <a:spcPts val="0"/>
              </a:spcBef>
              <a:spcAft>
                <a:spcPts val="0"/>
              </a:spcAft>
              <a:buNone/>
            </a:pPr>
            <a:r>
              <a:rPr lang="sv-SE"/>
              <a:t>How this code can accessed from the outside. There are four main types of interfaces that we are concerned with. First are parameter interfaces. This is a code-level construct. A set of methods that are public, and that are appropriate for accessing the code we are interested in testing. A parameter interface is a set of one or more methods called by code, where we pass information through the method arguments. All classes have a parameter interface. Many times, a “subsystem” is not an indepedent executable, but just a set of classes we have roped off, that are accessed through a specially designated class that we call. This is a parameter interface to that subsystem, and we should test that subsystem through different parameter combinations to those methods. Second is a procedural interface, where one component encapsulates a set of functions that can be called by other components. That is, it offers an API, CLI, or other dedicated interface surfacing a few high-level functions. This interface controls access to subsystem functionality. Thus, is important to test rigorously, as these high-level functions will integrate several underlying components - classes or subsystems togetehr.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76" name="Shape 76"/>
        <p:cNvGrpSpPr/>
        <p:nvPr/>
      </p:nvGrpSpPr>
      <p:grpSpPr>
        <a:xfrm>
          <a:off x="0" y="0"/>
          <a:ext cx="0" cy="0"/>
          <a:chOff x="0" y="0"/>
          <a:chExt cx="0" cy="0"/>
        </a:xfrm>
      </p:grpSpPr>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1"/>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1" name="Google Shape;71;p1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2" name="Google Shape;72;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3" name="Google Shape;73;p11"/>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 name="Google Shape;74;p11"/>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 name="Google Shape;75;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1.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gif"/><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7: System (Integration) Testing and Test Automation</a:t>
            </a:r>
            <a:endParaRPr/>
          </a:p>
        </p:txBody>
      </p:sp>
      <p:sp>
        <p:nvSpPr>
          <p:cNvPr id="86" name="Google Shape;86;p1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February 10,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Interface Types</a:t>
            </a:r>
            <a:endParaRPr/>
          </a:p>
        </p:txBody>
      </p:sp>
      <p:sp>
        <p:nvSpPr>
          <p:cNvPr id="194" name="Google Shape;194;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Shared Memory Interfaces</a:t>
            </a:r>
            <a:endParaRPr/>
          </a:p>
          <a:p>
            <a:pPr indent="-368300" lvl="1" marL="914400" rtl="0" algn="l">
              <a:spcBef>
                <a:spcPts val="500"/>
              </a:spcBef>
              <a:spcAft>
                <a:spcPts val="0"/>
              </a:spcAft>
              <a:buSzPts val="2200"/>
              <a:buChar char="•"/>
            </a:pPr>
            <a:r>
              <a:rPr lang="sv-SE"/>
              <a:t>A block of memory is shared between (sub)systems. </a:t>
            </a:r>
            <a:endParaRPr/>
          </a:p>
          <a:p>
            <a:pPr indent="-342900" lvl="2" marL="1371600" rtl="0" algn="l">
              <a:spcBef>
                <a:spcPts val="500"/>
              </a:spcBef>
              <a:spcAft>
                <a:spcPts val="0"/>
              </a:spcAft>
              <a:buSzPts val="1800"/>
              <a:buChar char="•"/>
            </a:pPr>
            <a:r>
              <a:rPr lang="sv-SE"/>
              <a:t>Data placed by one (sub)system and retrieved by another.</a:t>
            </a:r>
            <a:endParaRPr/>
          </a:p>
          <a:p>
            <a:pPr indent="-368300" lvl="1" marL="914400" rtl="0" algn="l">
              <a:spcBef>
                <a:spcPts val="500"/>
              </a:spcBef>
              <a:spcAft>
                <a:spcPts val="0"/>
              </a:spcAft>
              <a:buSzPts val="2200"/>
              <a:buChar char="•"/>
            </a:pPr>
            <a:r>
              <a:rPr lang="sv-SE"/>
              <a:t>Common if system architected around data repository.</a:t>
            </a:r>
            <a:endParaRPr/>
          </a:p>
          <a:p>
            <a:pPr indent="-393700" lvl="0" marL="457200" rtl="0" algn="l">
              <a:spcBef>
                <a:spcPts val="1000"/>
              </a:spcBef>
              <a:spcAft>
                <a:spcPts val="0"/>
              </a:spcAft>
              <a:buSzPts val="2600"/>
              <a:buChar char="•"/>
            </a:pPr>
            <a:r>
              <a:rPr lang="sv-SE"/>
              <a:t>Message-Passing Interfaces</a:t>
            </a:r>
            <a:endParaRPr/>
          </a:p>
          <a:p>
            <a:pPr indent="-368300" lvl="1" marL="914400" rtl="0" algn="l">
              <a:spcBef>
                <a:spcPts val="500"/>
              </a:spcBef>
              <a:spcAft>
                <a:spcPts val="0"/>
              </a:spcAft>
              <a:buSzPts val="2200"/>
              <a:buChar char="•"/>
            </a:pPr>
            <a:r>
              <a:rPr lang="sv-SE"/>
              <a:t>One (sub)system requests a service by passing a message to another. </a:t>
            </a:r>
            <a:endParaRPr/>
          </a:p>
          <a:p>
            <a:pPr indent="-342900" lvl="2" marL="1371600" rtl="0" algn="l">
              <a:spcBef>
                <a:spcPts val="500"/>
              </a:spcBef>
              <a:spcAft>
                <a:spcPts val="0"/>
              </a:spcAft>
              <a:buSzPts val="1800"/>
              <a:buChar char="•"/>
            </a:pPr>
            <a:r>
              <a:rPr lang="sv-SE"/>
              <a:t>A return message indicates the results.</a:t>
            </a:r>
            <a:endParaRPr/>
          </a:p>
          <a:p>
            <a:pPr indent="-368300" lvl="1" marL="914400" rtl="0" algn="l">
              <a:spcBef>
                <a:spcPts val="500"/>
              </a:spcBef>
              <a:spcAft>
                <a:spcPts val="0"/>
              </a:spcAft>
              <a:buSzPts val="2200"/>
              <a:buChar char="•"/>
            </a:pPr>
            <a:r>
              <a:rPr lang="sv-SE"/>
              <a:t>Common in parallel systems, client-server systems.</a:t>
            </a:r>
            <a:endParaRPr/>
          </a:p>
          <a:p>
            <a:pPr indent="0" lvl="0" marL="0" rtl="0" algn="l">
              <a:spcBef>
                <a:spcPts val="1000"/>
              </a:spcBef>
              <a:spcAft>
                <a:spcPts val="0"/>
              </a:spcAft>
              <a:buNone/>
            </a:pPr>
            <a:r>
              <a:t/>
            </a:r>
            <a:endParaRPr/>
          </a:p>
        </p:txBody>
      </p:sp>
      <p:sp>
        <p:nvSpPr>
          <p:cNvPr id="195" name="Google Shape;195;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Interface Errors</a:t>
            </a:r>
            <a:endParaRPr/>
          </a:p>
        </p:txBody>
      </p:sp>
      <p:sp>
        <p:nvSpPr>
          <p:cNvPr id="201" name="Google Shape;201;p25"/>
          <p:cNvSpPr txBox="1"/>
          <p:nvPr>
            <p:ph idx="1" type="body"/>
          </p:nvPr>
        </p:nvSpPr>
        <p:spPr>
          <a:xfrm>
            <a:off x="468900" y="1158025"/>
            <a:ext cx="8217900" cy="36048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Interface Misuse</a:t>
            </a:r>
            <a:endParaRPr/>
          </a:p>
          <a:p>
            <a:pPr indent="-368300" lvl="1" marL="914400" rtl="0" algn="l">
              <a:spcBef>
                <a:spcPts val="500"/>
              </a:spcBef>
              <a:spcAft>
                <a:spcPts val="0"/>
              </a:spcAft>
              <a:buSzPts val="2200"/>
              <a:buChar char="•"/>
            </a:pPr>
            <a:r>
              <a:rPr lang="sv-SE"/>
              <a:t>Malformed data, order, number of parameters.</a:t>
            </a:r>
            <a:endParaRPr/>
          </a:p>
          <a:p>
            <a:pPr indent="-393700" lvl="0" marL="457200" rtl="0" algn="l">
              <a:spcBef>
                <a:spcPts val="1000"/>
              </a:spcBef>
              <a:spcAft>
                <a:spcPts val="0"/>
              </a:spcAft>
              <a:buSzPts val="2600"/>
              <a:buChar char="•"/>
            </a:pPr>
            <a:r>
              <a:rPr lang="sv-SE"/>
              <a:t>Interface Misunderstanding</a:t>
            </a:r>
            <a:endParaRPr/>
          </a:p>
          <a:p>
            <a:pPr indent="-368300" lvl="1" marL="914400" rtl="0" algn="l">
              <a:spcBef>
                <a:spcPts val="500"/>
              </a:spcBef>
              <a:spcAft>
                <a:spcPts val="0"/>
              </a:spcAft>
              <a:buSzPts val="2200"/>
              <a:buChar char="•"/>
            </a:pPr>
            <a:r>
              <a:rPr lang="sv-SE"/>
              <a:t>Incorrect assumptions made about called component. </a:t>
            </a:r>
            <a:endParaRPr/>
          </a:p>
          <a:p>
            <a:pPr indent="-368300" lvl="1" marL="914400" rtl="0" algn="l">
              <a:spcBef>
                <a:spcPts val="500"/>
              </a:spcBef>
              <a:spcAft>
                <a:spcPts val="0"/>
              </a:spcAft>
              <a:buSzPts val="2200"/>
              <a:buChar char="•"/>
            </a:pPr>
            <a:r>
              <a:rPr lang="sv-SE"/>
              <a:t>A binary search called with an unordered array.</a:t>
            </a:r>
            <a:endParaRPr/>
          </a:p>
          <a:p>
            <a:pPr indent="-393700" lvl="0" marL="457200" rtl="0" algn="l">
              <a:spcBef>
                <a:spcPts val="1000"/>
              </a:spcBef>
              <a:spcAft>
                <a:spcPts val="0"/>
              </a:spcAft>
              <a:buSzPts val="2600"/>
              <a:buChar char="•"/>
            </a:pPr>
            <a:r>
              <a:rPr lang="sv-SE"/>
              <a:t>Timing Errors</a:t>
            </a:r>
            <a:endParaRPr/>
          </a:p>
          <a:p>
            <a:pPr indent="-368300" lvl="1" marL="914400" rtl="0" algn="l">
              <a:spcBef>
                <a:spcPts val="500"/>
              </a:spcBef>
              <a:spcAft>
                <a:spcPts val="0"/>
              </a:spcAft>
              <a:buSzPts val="2200"/>
              <a:buChar char="•"/>
            </a:pPr>
            <a:r>
              <a:rPr lang="sv-SE"/>
              <a:t>Producer of data and consumer of data access data in the wrong order.</a:t>
            </a:r>
            <a:endParaRPr/>
          </a:p>
          <a:p>
            <a:pPr indent="0" lvl="0" marL="0" rtl="0" algn="l">
              <a:spcBef>
                <a:spcPts val="1000"/>
              </a:spcBef>
              <a:spcAft>
                <a:spcPts val="0"/>
              </a:spcAft>
              <a:buNone/>
            </a:pPr>
            <a:r>
              <a:t/>
            </a:r>
            <a:endParaRPr/>
          </a:p>
        </p:txBody>
      </p:sp>
      <p:sp>
        <p:nvSpPr>
          <p:cNvPr id="202" name="Google Shape;202;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9" name="Google Shape;209;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to Write System Tests</a:t>
            </a:r>
            <a:endParaRPr/>
          </a:p>
        </p:txBody>
      </p:sp>
      <p:sp>
        <p:nvSpPr>
          <p:cNvPr id="210" name="Google Shape;210;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 before: choices, representative values, etc.</a:t>
            </a:r>
            <a:endParaRPr/>
          </a:p>
          <a:p>
            <a:pPr indent="-393700" lvl="0" marL="457200" rtl="0" algn="l">
              <a:spcBef>
                <a:spcPts val="1000"/>
              </a:spcBef>
              <a:spcAft>
                <a:spcPts val="0"/>
              </a:spcAft>
              <a:buSzPts val="2600"/>
              <a:buChar char="•"/>
            </a:pPr>
            <a:r>
              <a:rPr lang="sv-SE"/>
              <a:t>If targeting internal code, unit tests can call methods from multiple classes.</a:t>
            </a:r>
            <a:endParaRPr/>
          </a:p>
          <a:p>
            <a:pPr indent="-393700" lvl="0" marL="457200" rtl="0" algn="l">
              <a:spcBef>
                <a:spcPts val="1000"/>
              </a:spcBef>
              <a:spcAft>
                <a:spcPts val="0"/>
              </a:spcAft>
              <a:buSzPts val="2600"/>
              <a:buChar char="•"/>
            </a:pPr>
            <a:r>
              <a:rPr lang="sv-SE"/>
              <a:t>If targeting a dedicated interface:</a:t>
            </a:r>
            <a:endParaRPr/>
          </a:p>
          <a:p>
            <a:pPr indent="-368300" lvl="1" marL="914400" rtl="0" algn="l">
              <a:spcBef>
                <a:spcPts val="500"/>
              </a:spcBef>
              <a:spcAft>
                <a:spcPts val="0"/>
              </a:spcAft>
              <a:buSzPts val="2200"/>
              <a:buChar char="•"/>
            </a:pPr>
            <a:r>
              <a:rPr lang="sv-SE"/>
              <a:t>Postman (REST)</a:t>
            </a:r>
            <a:endParaRPr/>
          </a:p>
          <a:p>
            <a:pPr indent="-368300" lvl="1" marL="914400" rtl="0" algn="l">
              <a:spcBef>
                <a:spcPts val="500"/>
              </a:spcBef>
              <a:spcAft>
                <a:spcPts val="0"/>
              </a:spcAft>
              <a:buSzPts val="2200"/>
              <a:buChar char="•"/>
            </a:pPr>
            <a:r>
              <a:rPr lang="sv-SE"/>
              <a:t>Selenium</a:t>
            </a:r>
            <a:r>
              <a:rPr lang="sv-SE"/>
              <a:t> (web browser)</a:t>
            </a:r>
            <a:endParaRPr/>
          </a:p>
          <a:p>
            <a:pPr indent="-368300" lvl="1" marL="914400" rtl="0" algn="l">
              <a:spcBef>
                <a:spcPts val="500"/>
              </a:spcBef>
              <a:spcAft>
                <a:spcPts val="0"/>
              </a:spcAft>
              <a:buSzPts val="2200"/>
              <a:buChar char="•"/>
            </a:pPr>
            <a:r>
              <a:rPr lang="sv-SE"/>
              <a:t>Bash or Powershell scripts (command line)</a:t>
            </a:r>
            <a:endParaRPr/>
          </a:p>
          <a:p>
            <a:pPr indent="-368300" lvl="1" marL="914400" rtl="0" algn="l">
              <a:spcBef>
                <a:spcPts val="500"/>
              </a:spcBef>
              <a:spcAft>
                <a:spcPts val="0"/>
              </a:spcAft>
              <a:buSzPts val="2200"/>
              <a:buChar char="•"/>
            </a:pPr>
            <a:r>
              <a:rPr lang="sv-SE"/>
              <a:t>Espresso (Andoid)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7" name="Google Shape;217;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Differences from Unit Testing</a:t>
            </a:r>
            <a:endParaRPr/>
          </a:p>
        </p:txBody>
      </p:sp>
      <p:sp>
        <p:nvSpPr>
          <p:cNvPr id="218" name="Google Shape;218;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 design is more “conceptual”.</a:t>
            </a:r>
            <a:endParaRPr/>
          </a:p>
          <a:p>
            <a:pPr indent="-368300" lvl="1" marL="914400" rtl="0" algn="l">
              <a:spcBef>
                <a:spcPts val="500"/>
              </a:spcBef>
              <a:spcAft>
                <a:spcPts val="0"/>
              </a:spcAft>
              <a:buSzPts val="2200"/>
              <a:buChar char="•"/>
            </a:pPr>
            <a:r>
              <a:rPr lang="sv-SE"/>
              <a:t>Based on high-level functionality, not directly traced to low-level code elements.</a:t>
            </a:r>
            <a:endParaRPr/>
          </a:p>
          <a:p>
            <a:pPr indent="-368300" lvl="1" marL="914400" rtl="0" algn="l">
              <a:spcBef>
                <a:spcPts val="500"/>
              </a:spcBef>
              <a:spcAft>
                <a:spcPts val="0"/>
              </a:spcAft>
              <a:buSzPts val="2200"/>
              <a:buChar char="•"/>
            </a:pPr>
            <a:r>
              <a:rPr lang="sv-SE"/>
              <a:t>Choices may be tied to multiple code classes.</a:t>
            </a:r>
            <a:endParaRPr/>
          </a:p>
          <a:p>
            <a:pPr indent="-393700" lvl="0" marL="457200" rtl="0" algn="l">
              <a:spcBef>
                <a:spcPts val="1000"/>
              </a:spcBef>
              <a:spcAft>
                <a:spcPts val="0"/>
              </a:spcAft>
              <a:buSzPts val="2600"/>
              <a:buChar char="•"/>
            </a:pPr>
            <a:r>
              <a:rPr lang="sv-SE"/>
              <a:t>Dependencies outside of codebase.</a:t>
            </a:r>
            <a:endParaRPr/>
          </a:p>
          <a:p>
            <a:pPr indent="-368300" lvl="1" marL="914400" rtl="0" algn="l">
              <a:spcBef>
                <a:spcPts val="500"/>
              </a:spcBef>
              <a:spcAft>
                <a:spcPts val="0"/>
              </a:spcAft>
              <a:buSzPts val="2200"/>
              <a:buChar char="•"/>
            </a:pPr>
            <a:r>
              <a:rPr lang="sv-SE"/>
              <a:t>May need wrapper code for external dependencies to invoke in test cases that invoke internal code.</a:t>
            </a:r>
            <a:endParaRPr/>
          </a:p>
          <a:p>
            <a:pPr indent="-393700" lvl="0" marL="457200" rtl="0" algn="l">
              <a:spcBef>
                <a:spcPts val="1000"/>
              </a:spcBef>
              <a:spcAft>
                <a:spcPts val="0"/>
              </a:spcAft>
              <a:buSzPts val="2600"/>
              <a:buChar char="•"/>
            </a:pPr>
            <a:r>
              <a:rPr lang="sv-SE"/>
              <a:t>More complex setup and teardown.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5" name="Google Shape;225;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 Testing and Requirements</a:t>
            </a:r>
            <a:endParaRPr/>
          </a:p>
        </p:txBody>
      </p:sp>
      <p:sp>
        <p:nvSpPr>
          <p:cNvPr id="226" name="Google Shape;226;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can be written early in the project.</a:t>
            </a:r>
            <a:endParaRPr/>
          </a:p>
          <a:p>
            <a:pPr indent="-368300" lvl="1" marL="914400" rtl="0" algn="l">
              <a:spcBef>
                <a:spcPts val="500"/>
              </a:spcBef>
              <a:spcAft>
                <a:spcPts val="0"/>
              </a:spcAft>
              <a:buSzPts val="2200"/>
              <a:buChar char="•"/>
            </a:pPr>
            <a:r>
              <a:rPr lang="sv-SE"/>
              <a:t>Can create tests using the requirements.</a:t>
            </a:r>
            <a:endParaRPr/>
          </a:p>
          <a:p>
            <a:pPr indent="-368300" lvl="1" marL="914400" rtl="0" algn="l">
              <a:spcBef>
                <a:spcPts val="500"/>
              </a:spcBef>
              <a:spcAft>
                <a:spcPts val="0"/>
              </a:spcAft>
              <a:buSzPts val="2200"/>
              <a:buChar char="•"/>
            </a:pPr>
            <a:r>
              <a:rPr lang="sv-SE"/>
              <a:t>Does not require a detailed design.</a:t>
            </a:r>
            <a:endParaRPr/>
          </a:p>
          <a:p>
            <a:pPr indent="-393700" lvl="0" marL="457200" rtl="0" algn="l">
              <a:spcBef>
                <a:spcPts val="1000"/>
              </a:spcBef>
              <a:spcAft>
                <a:spcPts val="0"/>
              </a:spcAft>
              <a:buSzPts val="2600"/>
              <a:buChar char="•"/>
            </a:pPr>
            <a:r>
              <a:rPr lang="sv-SE"/>
              <a:t>Creating tests supports requirement refinement.</a:t>
            </a:r>
            <a:endParaRPr/>
          </a:p>
          <a:p>
            <a:pPr indent="-393700" lvl="0" marL="457200" rtl="0" algn="l">
              <a:spcBef>
                <a:spcPts val="1000"/>
              </a:spcBef>
              <a:spcAft>
                <a:spcPts val="0"/>
              </a:spcAft>
              <a:buSzPts val="2600"/>
              <a:buChar char="•"/>
            </a:pPr>
            <a:r>
              <a:rPr lang="sv-SE"/>
              <a:t>Tests can be made concrete once code is built.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3" name="Google Shape;233;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Shopping</a:t>
            </a:r>
            <a:endParaRPr/>
          </a:p>
        </p:txBody>
      </p:sp>
      <p:sp>
        <p:nvSpPr>
          <p:cNvPr id="234" name="Google Shape;234;p29"/>
          <p:cNvSpPr txBox="1"/>
          <p:nvPr>
            <p:ph idx="1" type="body"/>
          </p:nvPr>
        </p:nvSpPr>
        <p:spPr>
          <a:xfrm>
            <a:off x="468894" y="1282400"/>
            <a:ext cx="35991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Final price of each item is calculated as: </a:t>
            </a:r>
            <a:endParaRPr sz="2200"/>
          </a:p>
          <a:p>
            <a:pPr indent="-368300" lvl="1" marL="914400" rtl="0" algn="l">
              <a:spcBef>
                <a:spcPts val="500"/>
              </a:spcBef>
              <a:spcAft>
                <a:spcPts val="0"/>
              </a:spcAft>
              <a:buSzPts val="2200"/>
              <a:buChar char="•"/>
            </a:pPr>
            <a:r>
              <a:rPr lang="sv-SE" sz="2200"/>
              <a:t>(price * quantity)</a:t>
            </a:r>
            <a:endParaRPr sz="2200"/>
          </a:p>
          <a:p>
            <a:pPr indent="-368300" lvl="0" marL="457200" rtl="0" algn="l">
              <a:spcBef>
                <a:spcPts val="1000"/>
              </a:spcBef>
              <a:spcAft>
                <a:spcPts val="0"/>
              </a:spcAft>
              <a:buSzPts val="2200"/>
              <a:buChar char="•"/>
            </a:pPr>
            <a:r>
              <a:rPr lang="sv-SE" sz="2200"/>
              <a:t>Delivery costs:</a:t>
            </a:r>
            <a:endParaRPr sz="2200"/>
          </a:p>
          <a:p>
            <a:pPr indent="-342900" lvl="1" marL="914400" rtl="0" algn="l">
              <a:spcBef>
                <a:spcPts val="500"/>
              </a:spcBef>
              <a:spcAft>
                <a:spcPts val="0"/>
              </a:spcAft>
              <a:buSzPts val="1800"/>
              <a:buChar char="•"/>
            </a:pPr>
            <a:r>
              <a:rPr lang="sv-SE" sz="1800"/>
              <a:t>1-3: $5</a:t>
            </a:r>
            <a:endParaRPr sz="1800"/>
          </a:p>
          <a:p>
            <a:pPr indent="-342900" lvl="1" marL="914400" rtl="0" algn="l">
              <a:spcBef>
                <a:spcPts val="500"/>
              </a:spcBef>
              <a:spcAft>
                <a:spcPts val="0"/>
              </a:spcAft>
              <a:buSzPts val="1800"/>
              <a:buChar char="•"/>
            </a:pPr>
            <a:r>
              <a:rPr lang="sv-SE" sz="1800"/>
              <a:t>4-10: $12.5</a:t>
            </a:r>
            <a:endParaRPr sz="1800"/>
          </a:p>
          <a:p>
            <a:pPr indent="-342900" lvl="1" marL="914400" rtl="0" algn="l">
              <a:spcBef>
                <a:spcPts val="500"/>
              </a:spcBef>
              <a:spcAft>
                <a:spcPts val="0"/>
              </a:spcAft>
              <a:buSzPts val="1800"/>
              <a:buChar char="•"/>
            </a:pPr>
            <a:r>
              <a:rPr lang="sv-SE" sz="1800"/>
              <a:t>10+: $20</a:t>
            </a:r>
            <a:endParaRPr sz="1800"/>
          </a:p>
          <a:p>
            <a:pPr indent="-342900" lvl="1" marL="914400" rtl="0" algn="l">
              <a:spcBef>
                <a:spcPts val="500"/>
              </a:spcBef>
              <a:spcAft>
                <a:spcPts val="0"/>
              </a:spcAft>
              <a:buSzPts val="1800"/>
              <a:buChar char="•"/>
            </a:pPr>
            <a:r>
              <a:rPr lang="sv-SE" sz="1800"/>
              <a:t>If an item is from electronics category, $7.5 extra.</a:t>
            </a:r>
            <a:endParaRPr sz="1800"/>
          </a:p>
        </p:txBody>
      </p:sp>
      <p:sp>
        <p:nvSpPr>
          <p:cNvPr id="235" name="Google Shape;235;p29"/>
          <p:cNvSpPr/>
          <p:nvPr/>
        </p:nvSpPr>
        <p:spPr>
          <a:xfrm>
            <a:off x="7527575" y="20590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Delivery Price</a:t>
            </a:r>
            <a:endParaRPr/>
          </a:p>
        </p:txBody>
      </p:sp>
      <p:sp>
        <p:nvSpPr>
          <p:cNvPr id="236" name="Google Shape;236;p29"/>
          <p:cNvSpPr/>
          <p:nvPr/>
        </p:nvSpPr>
        <p:spPr>
          <a:xfrm>
            <a:off x="7527575" y="33797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Electronics Charge</a:t>
            </a:r>
            <a:endParaRPr sz="1200"/>
          </a:p>
        </p:txBody>
      </p:sp>
      <p:sp>
        <p:nvSpPr>
          <p:cNvPr id="237" name="Google Shape;237;p29"/>
          <p:cNvSpPr/>
          <p:nvPr/>
        </p:nvSpPr>
        <p:spPr>
          <a:xfrm>
            <a:off x="5442225" y="614000"/>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300"/>
              <a:t>Final Price Calculator</a:t>
            </a:r>
            <a:endParaRPr sz="1300"/>
          </a:p>
        </p:txBody>
      </p:sp>
      <p:cxnSp>
        <p:nvCxnSpPr>
          <p:cNvPr id="238" name="Google Shape;238;p29"/>
          <p:cNvCxnSpPr>
            <a:stCxn id="237" idx="2"/>
            <a:endCxn id="235" idx="1"/>
          </p:cNvCxnSpPr>
          <p:nvPr/>
        </p:nvCxnSpPr>
        <p:spPr>
          <a:xfrm>
            <a:off x="5910525" y="1769900"/>
            <a:ext cx="1617000" cy="8670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29"/>
          <p:cNvCxnSpPr>
            <a:stCxn id="237" idx="2"/>
            <a:endCxn id="236" idx="1"/>
          </p:cNvCxnSpPr>
          <p:nvPr/>
        </p:nvCxnSpPr>
        <p:spPr>
          <a:xfrm>
            <a:off x="5910525" y="1769900"/>
            <a:ext cx="1617000" cy="218790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29"/>
          <p:cNvSpPr/>
          <p:nvPr/>
        </p:nvSpPr>
        <p:spPr>
          <a:xfrm>
            <a:off x="5171500" y="24445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Shopping Cart</a:t>
            </a:r>
            <a:endParaRPr/>
          </a:p>
        </p:txBody>
      </p:sp>
      <p:cxnSp>
        <p:nvCxnSpPr>
          <p:cNvPr id="241" name="Google Shape;241;p29"/>
          <p:cNvCxnSpPr>
            <a:stCxn id="235" idx="1"/>
            <a:endCxn id="240" idx="3"/>
          </p:cNvCxnSpPr>
          <p:nvPr/>
        </p:nvCxnSpPr>
        <p:spPr>
          <a:xfrm flipH="1">
            <a:off x="6107975" y="2637013"/>
            <a:ext cx="1419600" cy="3855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9"/>
          <p:cNvCxnSpPr>
            <a:stCxn id="237" idx="2"/>
            <a:endCxn id="240" idx="0"/>
          </p:cNvCxnSpPr>
          <p:nvPr/>
        </p:nvCxnSpPr>
        <p:spPr>
          <a:xfrm flipH="1">
            <a:off x="5639925" y="1769900"/>
            <a:ext cx="270600" cy="6747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9"/>
          <p:cNvCxnSpPr>
            <a:stCxn id="236" idx="1"/>
            <a:endCxn id="240" idx="2"/>
          </p:cNvCxnSpPr>
          <p:nvPr/>
        </p:nvCxnSpPr>
        <p:spPr>
          <a:xfrm rot="10800000">
            <a:off x="5639675" y="3600413"/>
            <a:ext cx="1887900" cy="3573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29"/>
          <p:cNvSpPr/>
          <p:nvPr/>
        </p:nvSpPr>
        <p:spPr>
          <a:xfrm>
            <a:off x="7527575" y="6139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Price For Items</a:t>
            </a:r>
            <a:endParaRPr/>
          </a:p>
        </p:txBody>
      </p:sp>
      <p:cxnSp>
        <p:nvCxnSpPr>
          <p:cNvPr id="245" name="Google Shape;245;p29"/>
          <p:cNvCxnSpPr>
            <a:stCxn id="244" idx="1"/>
            <a:endCxn id="240" idx="3"/>
          </p:cNvCxnSpPr>
          <p:nvPr/>
        </p:nvCxnSpPr>
        <p:spPr>
          <a:xfrm flipH="1">
            <a:off x="6107975" y="1191938"/>
            <a:ext cx="1419600" cy="18306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29"/>
          <p:cNvCxnSpPr>
            <a:stCxn id="237" idx="3"/>
            <a:endCxn id="244" idx="1"/>
          </p:cNvCxnSpPr>
          <p:nvPr/>
        </p:nvCxnSpPr>
        <p:spPr>
          <a:xfrm>
            <a:off x="6378825" y="1191950"/>
            <a:ext cx="114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53" name="Google Shape;253;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Shopping</a:t>
            </a:r>
            <a:endParaRPr/>
          </a:p>
        </p:txBody>
      </p:sp>
      <p:sp>
        <p:nvSpPr>
          <p:cNvPr id="254" name="Google Shape;254;p30"/>
          <p:cNvSpPr txBox="1"/>
          <p:nvPr>
            <p:ph idx="1" type="body"/>
          </p:nvPr>
        </p:nvSpPr>
        <p:spPr>
          <a:xfrm>
            <a:off x="468900" y="1282400"/>
            <a:ext cx="37308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latin typeface="Consolas"/>
                <a:ea typeface="Consolas"/>
                <a:cs typeface="Consolas"/>
                <a:sym typeface="Consolas"/>
              </a:rPr>
              <a:t>ShoppingCart</a:t>
            </a:r>
            <a:r>
              <a:rPr lang="sv-SE" sz="2200"/>
              <a:t>, “Price Rules” can be tested during unit testing.</a:t>
            </a:r>
            <a:endParaRPr sz="2200"/>
          </a:p>
          <a:p>
            <a:pPr indent="-368300" lvl="0" marL="457200" rtl="0" algn="l">
              <a:spcBef>
                <a:spcPts val="1000"/>
              </a:spcBef>
              <a:spcAft>
                <a:spcPts val="0"/>
              </a:spcAft>
              <a:buSzPts val="2200"/>
              <a:buFont typeface="Consolas"/>
              <a:buChar char="•"/>
            </a:pPr>
            <a:r>
              <a:rPr lang="sv-SE" sz="2200">
                <a:latin typeface="Consolas"/>
                <a:ea typeface="Consolas"/>
                <a:cs typeface="Consolas"/>
                <a:sym typeface="Consolas"/>
              </a:rPr>
              <a:t>FinalPriceCalculator</a:t>
            </a:r>
            <a:r>
              <a:rPr lang="sv-SE" sz="2200"/>
              <a:t> </a:t>
            </a:r>
            <a:r>
              <a:rPr i="1" lang="sv-SE" sz="2200"/>
              <a:t>can</a:t>
            </a:r>
            <a:r>
              <a:rPr lang="sv-SE" sz="2200"/>
              <a:t> be unit tested.</a:t>
            </a:r>
            <a:endParaRPr sz="2200"/>
          </a:p>
          <a:p>
            <a:pPr indent="-368300" lvl="1" marL="914400" rtl="0" algn="l">
              <a:spcBef>
                <a:spcPts val="500"/>
              </a:spcBef>
              <a:spcAft>
                <a:spcPts val="0"/>
              </a:spcAft>
              <a:buSzPts val="2200"/>
              <a:buChar char="•"/>
            </a:pPr>
            <a:r>
              <a:rPr b="1" i="1" lang="sv-SE">
                <a:solidFill>
                  <a:schemeClr val="accent3"/>
                </a:solidFill>
              </a:rPr>
              <a:t>Should</a:t>
            </a:r>
            <a:r>
              <a:rPr i="1" lang="sv-SE"/>
              <a:t> </a:t>
            </a:r>
            <a:r>
              <a:rPr lang="sv-SE"/>
              <a:t>be target of integration testing.</a:t>
            </a:r>
            <a:endParaRPr sz="2200"/>
          </a:p>
        </p:txBody>
      </p:sp>
      <p:sp>
        <p:nvSpPr>
          <p:cNvPr id="255" name="Google Shape;255;p30"/>
          <p:cNvSpPr/>
          <p:nvPr/>
        </p:nvSpPr>
        <p:spPr>
          <a:xfrm>
            <a:off x="7527575" y="20590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Delivery Price</a:t>
            </a:r>
            <a:endParaRPr/>
          </a:p>
        </p:txBody>
      </p:sp>
      <p:sp>
        <p:nvSpPr>
          <p:cNvPr id="256" name="Google Shape;256;p30"/>
          <p:cNvSpPr/>
          <p:nvPr/>
        </p:nvSpPr>
        <p:spPr>
          <a:xfrm>
            <a:off x="7527575" y="33797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Electronics Charge</a:t>
            </a:r>
            <a:endParaRPr sz="1200"/>
          </a:p>
        </p:txBody>
      </p:sp>
      <p:sp>
        <p:nvSpPr>
          <p:cNvPr id="257" name="Google Shape;257;p30"/>
          <p:cNvSpPr/>
          <p:nvPr/>
        </p:nvSpPr>
        <p:spPr>
          <a:xfrm>
            <a:off x="5442225" y="614000"/>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300"/>
              <a:t>Final Price Calculator</a:t>
            </a:r>
            <a:endParaRPr sz="1300"/>
          </a:p>
        </p:txBody>
      </p:sp>
      <p:cxnSp>
        <p:nvCxnSpPr>
          <p:cNvPr id="258" name="Google Shape;258;p30"/>
          <p:cNvCxnSpPr>
            <a:stCxn id="257" idx="2"/>
            <a:endCxn id="255" idx="1"/>
          </p:cNvCxnSpPr>
          <p:nvPr/>
        </p:nvCxnSpPr>
        <p:spPr>
          <a:xfrm>
            <a:off x="5910525" y="1769900"/>
            <a:ext cx="1617000" cy="8670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30"/>
          <p:cNvCxnSpPr>
            <a:stCxn id="257" idx="2"/>
            <a:endCxn id="256" idx="1"/>
          </p:cNvCxnSpPr>
          <p:nvPr/>
        </p:nvCxnSpPr>
        <p:spPr>
          <a:xfrm>
            <a:off x="5910525" y="1769900"/>
            <a:ext cx="1617000" cy="2187900"/>
          </a:xfrm>
          <a:prstGeom prst="straightConnector1">
            <a:avLst/>
          </a:prstGeom>
          <a:noFill/>
          <a:ln cap="flat" cmpd="sng" w="9525">
            <a:solidFill>
              <a:schemeClr val="dk2"/>
            </a:solidFill>
            <a:prstDash val="solid"/>
            <a:round/>
            <a:headEnd len="med" w="med" type="none"/>
            <a:tailEnd len="med" w="med" type="triangle"/>
          </a:ln>
        </p:spPr>
      </p:cxnSp>
      <p:sp>
        <p:nvSpPr>
          <p:cNvPr id="260" name="Google Shape;260;p30"/>
          <p:cNvSpPr/>
          <p:nvPr/>
        </p:nvSpPr>
        <p:spPr>
          <a:xfrm>
            <a:off x="5171500" y="24445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Shopping Cart</a:t>
            </a:r>
            <a:endParaRPr/>
          </a:p>
        </p:txBody>
      </p:sp>
      <p:cxnSp>
        <p:nvCxnSpPr>
          <p:cNvPr id="261" name="Google Shape;261;p30"/>
          <p:cNvCxnSpPr>
            <a:stCxn id="255" idx="1"/>
            <a:endCxn id="260" idx="3"/>
          </p:cNvCxnSpPr>
          <p:nvPr/>
        </p:nvCxnSpPr>
        <p:spPr>
          <a:xfrm flipH="1">
            <a:off x="6107975" y="2637013"/>
            <a:ext cx="1419600" cy="3855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30"/>
          <p:cNvCxnSpPr>
            <a:stCxn id="257" idx="2"/>
            <a:endCxn id="260" idx="0"/>
          </p:cNvCxnSpPr>
          <p:nvPr/>
        </p:nvCxnSpPr>
        <p:spPr>
          <a:xfrm flipH="1">
            <a:off x="5639925" y="1769900"/>
            <a:ext cx="270600" cy="67470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p30"/>
          <p:cNvCxnSpPr>
            <a:stCxn id="256" idx="1"/>
            <a:endCxn id="260" idx="2"/>
          </p:cNvCxnSpPr>
          <p:nvPr/>
        </p:nvCxnSpPr>
        <p:spPr>
          <a:xfrm rot="10800000">
            <a:off x="5639675" y="3600413"/>
            <a:ext cx="1887900" cy="357300"/>
          </a:xfrm>
          <a:prstGeom prst="straightConnector1">
            <a:avLst/>
          </a:prstGeom>
          <a:noFill/>
          <a:ln cap="flat" cmpd="sng" w="9525">
            <a:solidFill>
              <a:schemeClr val="dk2"/>
            </a:solidFill>
            <a:prstDash val="solid"/>
            <a:round/>
            <a:headEnd len="med" w="med" type="none"/>
            <a:tailEnd len="med" w="med" type="triangle"/>
          </a:ln>
        </p:spPr>
      </p:cxnSp>
      <p:sp>
        <p:nvSpPr>
          <p:cNvPr id="264" name="Google Shape;264;p30"/>
          <p:cNvSpPr/>
          <p:nvPr/>
        </p:nvSpPr>
        <p:spPr>
          <a:xfrm>
            <a:off x="7527575" y="6139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Price For Items</a:t>
            </a:r>
            <a:endParaRPr/>
          </a:p>
        </p:txBody>
      </p:sp>
      <p:cxnSp>
        <p:nvCxnSpPr>
          <p:cNvPr id="265" name="Google Shape;265;p30"/>
          <p:cNvCxnSpPr>
            <a:stCxn id="264" idx="1"/>
            <a:endCxn id="260" idx="3"/>
          </p:cNvCxnSpPr>
          <p:nvPr/>
        </p:nvCxnSpPr>
        <p:spPr>
          <a:xfrm flipH="1">
            <a:off x="6107975" y="1191938"/>
            <a:ext cx="1419600" cy="18306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0"/>
          <p:cNvCxnSpPr>
            <a:stCxn id="257" idx="3"/>
            <a:endCxn id="264" idx="1"/>
          </p:cNvCxnSpPr>
          <p:nvPr/>
        </p:nvCxnSpPr>
        <p:spPr>
          <a:xfrm>
            <a:off x="6378825" y="1191950"/>
            <a:ext cx="114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73" name="Google Shape;273;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Shopping</a:t>
            </a:r>
            <a:endParaRPr/>
          </a:p>
        </p:txBody>
      </p:sp>
      <p:sp>
        <p:nvSpPr>
          <p:cNvPr id="274" name="Google Shape;274;p31"/>
          <p:cNvSpPr txBox="1"/>
          <p:nvPr>
            <p:ph idx="1" type="body"/>
          </p:nvPr>
        </p:nvSpPr>
        <p:spPr>
          <a:xfrm>
            <a:off x="468900" y="1282400"/>
            <a:ext cx="44112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b="1" lang="sv-SE" sz="2200"/>
              <a:t>Choice:</a:t>
            </a:r>
            <a:r>
              <a:rPr lang="sv-SE" sz="2200"/>
              <a:t> Shopping cart</a:t>
            </a:r>
            <a:endParaRPr sz="2200"/>
          </a:p>
          <a:p>
            <a:pPr indent="-368300" lvl="1" marL="914400" rtl="0" algn="l">
              <a:spcBef>
                <a:spcPts val="500"/>
              </a:spcBef>
              <a:spcAft>
                <a:spcPts val="0"/>
              </a:spcAft>
              <a:buSzPts val="2200"/>
              <a:buChar char="•"/>
            </a:pPr>
            <a:r>
              <a:rPr lang="sv-SE"/>
              <a:t>Empty, 1, 2+ items</a:t>
            </a:r>
            <a:endParaRPr sz="2200"/>
          </a:p>
          <a:p>
            <a:pPr indent="-368300" lvl="0" marL="457200" rtl="0" algn="l">
              <a:spcBef>
                <a:spcPts val="1000"/>
              </a:spcBef>
              <a:spcAft>
                <a:spcPts val="0"/>
              </a:spcAft>
              <a:buSzPts val="2200"/>
              <a:buChar char="•"/>
            </a:pPr>
            <a:r>
              <a:rPr b="1" lang="sv-SE" sz="2200"/>
              <a:t>Choice:</a:t>
            </a:r>
            <a:r>
              <a:rPr lang="sv-SE" sz="2200"/>
              <a:t> Per-item quantities</a:t>
            </a:r>
            <a:endParaRPr sz="2200"/>
          </a:p>
          <a:p>
            <a:pPr indent="-368300" lvl="1" marL="914400" rtl="0" algn="l">
              <a:spcBef>
                <a:spcPts val="500"/>
              </a:spcBef>
              <a:spcAft>
                <a:spcPts val="0"/>
              </a:spcAft>
              <a:buSzPts val="2200"/>
              <a:buChar char="•"/>
            </a:pPr>
            <a:r>
              <a:rPr lang="sv-SE"/>
              <a:t>1, 2+</a:t>
            </a:r>
            <a:endParaRPr sz="2200"/>
          </a:p>
          <a:p>
            <a:pPr indent="-368300" lvl="0" marL="457200" rtl="0" algn="l">
              <a:spcBef>
                <a:spcPts val="1000"/>
              </a:spcBef>
              <a:spcAft>
                <a:spcPts val="0"/>
              </a:spcAft>
              <a:buSzPts val="2200"/>
              <a:buChar char="•"/>
            </a:pPr>
            <a:r>
              <a:rPr b="1" lang="sv-SE" sz="2200"/>
              <a:t>Choice: </a:t>
            </a:r>
            <a:r>
              <a:rPr lang="sv-SE" sz="2200"/>
              <a:t>Total quantity</a:t>
            </a:r>
            <a:endParaRPr sz="2200"/>
          </a:p>
          <a:p>
            <a:pPr indent="-368300" lvl="1" marL="914400" rtl="0" algn="l">
              <a:spcBef>
                <a:spcPts val="500"/>
              </a:spcBef>
              <a:spcAft>
                <a:spcPts val="0"/>
              </a:spcAft>
              <a:buSzPts val="2200"/>
              <a:buChar char="•"/>
            </a:pPr>
            <a:r>
              <a:rPr lang="sv-SE"/>
              <a:t>1-3 items, 4-10, 10+</a:t>
            </a:r>
            <a:endParaRPr/>
          </a:p>
          <a:p>
            <a:pPr indent="-368300" lvl="0" marL="457200" rtl="0" algn="l">
              <a:spcBef>
                <a:spcPts val="1000"/>
              </a:spcBef>
              <a:spcAft>
                <a:spcPts val="0"/>
              </a:spcAft>
              <a:buSzPts val="2200"/>
              <a:buChar char="•"/>
            </a:pPr>
            <a:r>
              <a:rPr b="1" lang="sv-SE" sz="2200"/>
              <a:t>Choice:</a:t>
            </a:r>
            <a:r>
              <a:rPr lang="sv-SE" sz="2200"/>
              <a:t> Electronics</a:t>
            </a:r>
            <a:endParaRPr sz="2200"/>
          </a:p>
          <a:p>
            <a:pPr indent="-368300" lvl="1" marL="914400" rtl="0" algn="l">
              <a:spcBef>
                <a:spcPts val="500"/>
              </a:spcBef>
              <a:spcAft>
                <a:spcPts val="0"/>
              </a:spcAft>
              <a:buSzPts val="2200"/>
              <a:buChar char="•"/>
            </a:pPr>
            <a:r>
              <a:rPr lang="sv-SE"/>
              <a:t>Yes, no</a:t>
            </a:r>
            <a:endParaRPr sz="2200"/>
          </a:p>
        </p:txBody>
      </p:sp>
      <p:sp>
        <p:nvSpPr>
          <p:cNvPr id="275" name="Google Shape;275;p31"/>
          <p:cNvSpPr/>
          <p:nvPr/>
        </p:nvSpPr>
        <p:spPr>
          <a:xfrm>
            <a:off x="7527575" y="20590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Delivery Price</a:t>
            </a:r>
            <a:endParaRPr/>
          </a:p>
        </p:txBody>
      </p:sp>
      <p:sp>
        <p:nvSpPr>
          <p:cNvPr id="276" name="Google Shape;276;p31"/>
          <p:cNvSpPr/>
          <p:nvPr/>
        </p:nvSpPr>
        <p:spPr>
          <a:xfrm>
            <a:off x="7527575" y="33797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Electronics Charge</a:t>
            </a:r>
            <a:endParaRPr sz="1200"/>
          </a:p>
        </p:txBody>
      </p:sp>
      <p:sp>
        <p:nvSpPr>
          <p:cNvPr id="277" name="Google Shape;277;p31"/>
          <p:cNvSpPr/>
          <p:nvPr/>
        </p:nvSpPr>
        <p:spPr>
          <a:xfrm>
            <a:off x="5442225" y="614000"/>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300"/>
              <a:t>Final Price Calculator</a:t>
            </a:r>
            <a:endParaRPr sz="1300"/>
          </a:p>
        </p:txBody>
      </p:sp>
      <p:cxnSp>
        <p:nvCxnSpPr>
          <p:cNvPr id="278" name="Google Shape;278;p31"/>
          <p:cNvCxnSpPr>
            <a:stCxn id="277" idx="2"/>
            <a:endCxn id="275" idx="1"/>
          </p:cNvCxnSpPr>
          <p:nvPr/>
        </p:nvCxnSpPr>
        <p:spPr>
          <a:xfrm>
            <a:off x="5910525" y="1769900"/>
            <a:ext cx="1617000" cy="8670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31"/>
          <p:cNvCxnSpPr>
            <a:stCxn id="277" idx="2"/>
            <a:endCxn id="276" idx="1"/>
          </p:cNvCxnSpPr>
          <p:nvPr/>
        </p:nvCxnSpPr>
        <p:spPr>
          <a:xfrm>
            <a:off x="5910525" y="1769900"/>
            <a:ext cx="1617000" cy="2187900"/>
          </a:xfrm>
          <a:prstGeom prst="straightConnector1">
            <a:avLst/>
          </a:prstGeom>
          <a:noFill/>
          <a:ln cap="flat" cmpd="sng" w="9525">
            <a:solidFill>
              <a:schemeClr val="dk2"/>
            </a:solidFill>
            <a:prstDash val="solid"/>
            <a:round/>
            <a:headEnd len="med" w="med" type="none"/>
            <a:tailEnd len="med" w="med" type="triangle"/>
          </a:ln>
        </p:spPr>
      </p:cxnSp>
      <p:sp>
        <p:nvSpPr>
          <p:cNvPr id="280" name="Google Shape;280;p31"/>
          <p:cNvSpPr/>
          <p:nvPr/>
        </p:nvSpPr>
        <p:spPr>
          <a:xfrm>
            <a:off x="5171500" y="24445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Shopping Cart</a:t>
            </a:r>
            <a:endParaRPr/>
          </a:p>
        </p:txBody>
      </p:sp>
      <p:cxnSp>
        <p:nvCxnSpPr>
          <p:cNvPr id="281" name="Google Shape;281;p31"/>
          <p:cNvCxnSpPr>
            <a:stCxn id="275" idx="1"/>
            <a:endCxn id="280" idx="3"/>
          </p:cNvCxnSpPr>
          <p:nvPr/>
        </p:nvCxnSpPr>
        <p:spPr>
          <a:xfrm flipH="1">
            <a:off x="6107975" y="2637013"/>
            <a:ext cx="1419600" cy="3855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1"/>
          <p:cNvCxnSpPr>
            <a:stCxn id="277" idx="2"/>
            <a:endCxn id="280" idx="0"/>
          </p:cNvCxnSpPr>
          <p:nvPr/>
        </p:nvCxnSpPr>
        <p:spPr>
          <a:xfrm flipH="1">
            <a:off x="5639925" y="1769900"/>
            <a:ext cx="270600" cy="6747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1"/>
          <p:cNvCxnSpPr>
            <a:stCxn id="276" idx="1"/>
            <a:endCxn id="280" idx="2"/>
          </p:cNvCxnSpPr>
          <p:nvPr/>
        </p:nvCxnSpPr>
        <p:spPr>
          <a:xfrm rot="10800000">
            <a:off x="5639675" y="3600413"/>
            <a:ext cx="1887900" cy="35730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p31"/>
          <p:cNvSpPr/>
          <p:nvPr/>
        </p:nvSpPr>
        <p:spPr>
          <a:xfrm>
            <a:off x="7527575" y="6139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Price For Items</a:t>
            </a:r>
            <a:endParaRPr/>
          </a:p>
        </p:txBody>
      </p:sp>
      <p:cxnSp>
        <p:nvCxnSpPr>
          <p:cNvPr id="285" name="Google Shape;285;p31"/>
          <p:cNvCxnSpPr>
            <a:stCxn id="284" idx="1"/>
            <a:endCxn id="280" idx="3"/>
          </p:cNvCxnSpPr>
          <p:nvPr/>
        </p:nvCxnSpPr>
        <p:spPr>
          <a:xfrm flipH="1">
            <a:off x="6107975" y="1191938"/>
            <a:ext cx="1419600" cy="18306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31"/>
          <p:cNvCxnSpPr>
            <a:stCxn id="277" idx="3"/>
            <a:endCxn id="284" idx="1"/>
          </p:cNvCxnSpPr>
          <p:nvPr/>
        </p:nvCxnSpPr>
        <p:spPr>
          <a:xfrm>
            <a:off x="6378825" y="1191950"/>
            <a:ext cx="114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3" name="Google Shape;293;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User Journeys</a:t>
            </a:r>
            <a:endParaRPr/>
          </a:p>
        </p:txBody>
      </p:sp>
      <p:sp>
        <p:nvSpPr>
          <p:cNvPr id="294" name="Google Shape;294;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“business facing” test, designed to simulate </a:t>
            </a:r>
            <a:r>
              <a:rPr b="1" lang="sv-SE">
                <a:solidFill>
                  <a:schemeClr val="accent3"/>
                </a:solidFill>
              </a:rPr>
              <a:t>a typical user’s journey</a:t>
            </a:r>
            <a:r>
              <a:rPr lang="sv-SE"/>
              <a:t> through the system.</a:t>
            </a:r>
            <a:endParaRPr/>
          </a:p>
          <a:p>
            <a:pPr indent="-368300" lvl="1" marL="914400" rtl="0" algn="l">
              <a:spcBef>
                <a:spcPts val="500"/>
              </a:spcBef>
              <a:spcAft>
                <a:spcPts val="0"/>
              </a:spcAft>
              <a:buSzPts val="2200"/>
              <a:buChar char="•"/>
            </a:pPr>
            <a:r>
              <a:rPr lang="sv-SE"/>
              <a:t>A user’s entire interaction with a system to achieve some goal - </a:t>
            </a:r>
            <a:r>
              <a:rPr b="1" lang="sv-SE">
                <a:solidFill>
                  <a:schemeClr val="accent3"/>
                </a:solidFill>
              </a:rPr>
              <a:t>one path in a use case</a:t>
            </a:r>
            <a:r>
              <a:rPr lang="sv-SE"/>
              <a:t>.</a:t>
            </a:r>
            <a:endParaRPr/>
          </a:p>
          <a:p>
            <a:pPr indent="-368300" lvl="1" marL="914400" rtl="0" algn="l">
              <a:spcBef>
                <a:spcPts val="500"/>
              </a:spcBef>
              <a:spcAft>
                <a:spcPts val="0"/>
              </a:spcAft>
              <a:buSzPts val="2200"/>
              <a:buChar char="•"/>
            </a:pPr>
            <a:r>
              <a:rPr lang="sv-SE"/>
              <a:t>Invokes multiple functions in one test.</a:t>
            </a:r>
            <a:endParaRPr/>
          </a:p>
          <a:p>
            <a:pPr indent="-393700" lvl="0" marL="457200" rtl="0" algn="l">
              <a:spcBef>
                <a:spcPts val="1000"/>
              </a:spcBef>
              <a:spcAft>
                <a:spcPts val="0"/>
              </a:spcAft>
              <a:buSzPts val="2600"/>
              <a:buChar char="•"/>
            </a:pPr>
            <a:r>
              <a:rPr lang="sv-SE"/>
              <a:t>Typical in late stages of system, exploratory testing.</a:t>
            </a:r>
            <a:endParaRPr/>
          </a:p>
          <a:p>
            <a:pPr indent="-393700" lvl="0" marL="457200" rtl="0" algn="l">
              <a:spcBef>
                <a:spcPts val="1000"/>
              </a:spcBef>
              <a:spcAft>
                <a:spcPts val="0"/>
              </a:spcAft>
              <a:buSzPts val="2600"/>
              <a:buChar char="•"/>
            </a:pPr>
            <a:r>
              <a:rPr lang="sv-SE"/>
              <a:t>Also used to demonstrate system to stakeholders.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1" name="Google Shape;301;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Advertising</a:t>
            </a:r>
            <a:endParaRPr/>
          </a:p>
        </p:txBody>
      </p:sp>
      <p:sp>
        <p:nvSpPr>
          <p:cNvPr id="302" name="Google Shape;302;p33"/>
          <p:cNvSpPr txBox="1"/>
          <p:nvPr>
            <p:ph idx="1" type="body"/>
          </p:nvPr>
        </p:nvSpPr>
        <p:spPr>
          <a:xfrm>
            <a:off x="468897" y="1282400"/>
            <a:ext cx="5596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 case: a user wants to create an event and invite appropriate members to it.</a:t>
            </a:r>
            <a:endParaRPr/>
          </a:p>
          <a:p>
            <a:pPr indent="-393700" lvl="0" marL="457200" rtl="0" algn="l">
              <a:spcBef>
                <a:spcPts val="1000"/>
              </a:spcBef>
              <a:spcAft>
                <a:spcPts val="0"/>
              </a:spcAft>
              <a:buSzPts val="2600"/>
              <a:buChar char="•"/>
            </a:pPr>
            <a:r>
              <a:rPr lang="sv-SE"/>
              <a:t>One test case:</a:t>
            </a:r>
            <a:endParaRPr/>
          </a:p>
          <a:p>
            <a:pPr indent="-368300" lvl="1" marL="914400" rtl="0" algn="l">
              <a:spcBef>
                <a:spcPts val="500"/>
              </a:spcBef>
              <a:spcAft>
                <a:spcPts val="0"/>
              </a:spcAft>
              <a:buSzPts val="2200"/>
              <a:buChar char="•"/>
            </a:pPr>
            <a:r>
              <a:rPr lang="sv-SE"/>
              <a:t>Create an event.</a:t>
            </a:r>
            <a:endParaRPr/>
          </a:p>
          <a:p>
            <a:pPr indent="-368300" lvl="1" marL="914400" rtl="0" algn="l">
              <a:spcBef>
                <a:spcPts val="500"/>
              </a:spcBef>
              <a:spcAft>
                <a:spcPts val="0"/>
              </a:spcAft>
              <a:buSzPts val="2200"/>
              <a:buChar char="•"/>
            </a:pPr>
            <a:r>
              <a:rPr lang="sv-SE"/>
              <a:t>Sort the list of members, filtering by location, age, and gender.</a:t>
            </a:r>
            <a:endParaRPr/>
          </a:p>
          <a:p>
            <a:pPr indent="-368300" lvl="1" marL="914400" rtl="0" algn="l">
              <a:spcBef>
                <a:spcPts val="500"/>
              </a:spcBef>
              <a:spcAft>
                <a:spcPts val="0"/>
              </a:spcAft>
              <a:buSzPts val="2200"/>
              <a:buChar char="•"/>
            </a:pPr>
            <a:r>
              <a:rPr lang="sv-SE"/>
              <a:t>Send a message to those users with an invitation to the event.</a:t>
            </a:r>
            <a:endParaRPr/>
          </a:p>
        </p:txBody>
      </p:sp>
      <p:sp>
        <p:nvSpPr>
          <p:cNvPr id="303" name="Google Shape;303;p33"/>
          <p:cNvSpPr/>
          <p:nvPr/>
        </p:nvSpPr>
        <p:spPr>
          <a:xfrm>
            <a:off x="6380000" y="1763275"/>
            <a:ext cx="1887600" cy="233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Message Board</a:t>
            </a:r>
            <a:endParaRPr/>
          </a:p>
          <a:p>
            <a:pPr indent="-317500" lvl="0" marL="457200" rtl="0" algn="l">
              <a:spcBef>
                <a:spcPts val="0"/>
              </a:spcBef>
              <a:spcAft>
                <a:spcPts val="0"/>
              </a:spcAft>
              <a:buSzPts val="1400"/>
              <a:buChar char="●"/>
            </a:pPr>
            <a:r>
              <a:rPr lang="sv-SE"/>
              <a:t>Events</a:t>
            </a:r>
            <a:endParaRPr/>
          </a:p>
          <a:p>
            <a:pPr indent="-317500" lvl="1" marL="914400" rtl="0" algn="l">
              <a:spcBef>
                <a:spcPts val="0"/>
              </a:spcBef>
              <a:spcAft>
                <a:spcPts val="0"/>
              </a:spcAft>
              <a:buSzPts val="1400"/>
              <a:buChar char="○"/>
            </a:pPr>
            <a:r>
              <a:rPr lang="sv-SE"/>
              <a:t>Create</a:t>
            </a:r>
            <a:endParaRPr/>
          </a:p>
          <a:p>
            <a:pPr indent="-317500" lvl="1" marL="914400" rtl="0" algn="l">
              <a:spcBef>
                <a:spcPts val="0"/>
              </a:spcBef>
              <a:spcAft>
                <a:spcPts val="0"/>
              </a:spcAft>
              <a:buSzPts val="1400"/>
              <a:buChar char="○"/>
            </a:pPr>
            <a:r>
              <a:rPr lang="sv-SE"/>
              <a:t>Edit</a:t>
            </a:r>
            <a:endParaRPr/>
          </a:p>
          <a:p>
            <a:pPr indent="-317500" lvl="1" marL="914400" rtl="0" algn="l">
              <a:spcBef>
                <a:spcPts val="0"/>
              </a:spcBef>
              <a:spcAft>
                <a:spcPts val="0"/>
              </a:spcAft>
              <a:buSzPts val="1400"/>
              <a:buChar char="○"/>
            </a:pPr>
            <a:r>
              <a:rPr lang="sv-SE"/>
              <a:t>Delete</a:t>
            </a:r>
            <a:endParaRPr/>
          </a:p>
          <a:p>
            <a:pPr indent="-317500" lvl="0" marL="457200" rtl="0" algn="l">
              <a:spcBef>
                <a:spcPts val="0"/>
              </a:spcBef>
              <a:spcAft>
                <a:spcPts val="0"/>
              </a:spcAft>
              <a:buSzPts val="1400"/>
              <a:buChar char="●"/>
            </a:pPr>
            <a:r>
              <a:rPr lang="sv-SE"/>
              <a:t>Get Members</a:t>
            </a:r>
            <a:endParaRPr/>
          </a:p>
          <a:p>
            <a:pPr indent="-317500" lvl="1" marL="914400" rtl="0" algn="l">
              <a:spcBef>
                <a:spcPts val="0"/>
              </a:spcBef>
              <a:spcAft>
                <a:spcPts val="0"/>
              </a:spcAft>
              <a:buSzPts val="1400"/>
              <a:buChar char="○"/>
            </a:pPr>
            <a:r>
              <a:rPr lang="sv-SE"/>
              <a:t>Filters</a:t>
            </a:r>
            <a:endParaRPr/>
          </a:p>
          <a:p>
            <a:pPr indent="-317500" lvl="0" marL="457200" rtl="0" algn="l">
              <a:spcBef>
                <a:spcPts val="0"/>
              </a:spcBef>
              <a:spcAft>
                <a:spcPts val="0"/>
              </a:spcAft>
              <a:buSzPts val="1400"/>
              <a:buChar char="●"/>
            </a:pPr>
            <a:r>
              <a:rPr lang="sv-SE"/>
              <a:t>Messages</a:t>
            </a:r>
            <a:endParaRPr/>
          </a:p>
          <a:p>
            <a:pPr indent="-317500" lvl="1" marL="914400" rtl="0" algn="l">
              <a:spcBef>
                <a:spcPts val="0"/>
              </a:spcBef>
              <a:spcAft>
                <a:spcPts val="0"/>
              </a:spcAft>
              <a:buSzPts val="1400"/>
              <a:buChar char="○"/>
            </a:pPr>
            <a:r>
              <a:rPr lang="sv-SE"/>
              <a:t>Compose Message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92" name="Google Shape;92;p16"/>
          <p:cNvSpPr txBox="1"/>
          <p:nvPr>
            <p:ph idx="1" type="body"/>
          </p:nvPr>
        </p:nvSpPr>
        <p:spPr>
          <a:xfrm>
            <a:off x="468900" y="1282400"/>
            <a:ext cx="5497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interact with </a:t>
            </a:r>
            <a:r>
              <a:rPr b="1" lang="sv-SE">
                <a:solidFill>
                  <a:schemeClr val="accent3"/>
                </a:solidFill>
              </a:rPr>
              <a:t>systems</a:t>
            </a:r>
            <a:r>
              <a:rPr lang="sv-SE"/>
              <a:t> through</a:t>
            </a:r>
            <a:r>
              <a:rPr b="1" lang="sv-SE"/>
              <a:t> </a:t>
            </a:r>
            <a:r>
              <a:rPr b="1" lang="sv-SE">
                <a:solidFill>
                  <a:schemeClr val="accent3"/>
                </a:solidFill>
              </a:rPr>
              <a:t>interfaces</a:t>
            </a:r>
            <a:r>
              <a:rPr lang="sv-SE"/>
              <a:t>.</a:t>
            </a:r>
            <a:endParaRPr/>
          </a:p>
          <a:p>
            <a:pPr indent="-368300" lvl="1" marL="914400" rtl="0" algn="l">
              <a:spcBef>
                <a:spcPts val="500"/>
              </a:spcBef>
              <a:spcAft>
                <a:spcPts val="0"/>
              </a:spcAft>
              <a:buSzPts val="2200"/>
              <a:buChar char="•"/>
            </a:pPr>
            <a:r>
              <a:rPr lang="sv-SE"/>
              <a:t>APIs, GUIs, CLIs</a:t>
            </a:r>
            <a:endParaRPr/>
          </a:p>
          <a:p>
            <a:pPr indent="-393700" lvl="0" marL="457200" rtl="0" algn="l">
              <a:spcBef>
                <a:spcPts val="1000"/>
              </a:spcBef>
              <a:spcAft>
                <a:spcPts val="0"/>
              </a:spcAft>
              <a:buSzPts val="2600"/>
              <a:buChar char="•"/>
            </a:pPr>
            <a:r>
              <a:rPr lang="sv-SE"/>
              <a:t>Systems built from </a:t>
            </a:r>
            <a:r>
              <a:rPr b="1" lang="sv-SE">
                <a:solidFill>
                  <a:schemeClr val="accent3"/>
                </a:solidFill>
              </a:rPr>
              <a:t>subsystems</a:t>
            </a:r>
            <a:r>
              <a:rPr lang="sv-SE"/>
              <a:t>.</a:t>
            </a:r>
            <a:endParaRPr/>
          </a:p>
          <a:p>
            <a:pPr indent="-368300" lvl="1" marL="914400" rtl="0" algn="l">
              <a:spcBef>
                <a:spcPts val="500"/>
              </a:spcBef>
              <a:spcAft>
                <a:spcPts val="0"/>
              </a:spcAft>
              <a:buSzPts val="2200"/>
              <a:buChar char="•"/>
            </a:pPr>
            <a:r>
              <a:rPr lang="sv-SE"/>
              <a:t>With their own interfaces.</a:t>
            </a:r>
            <a:endParaRPr/>
          </a:p>
          <a:p>
            <a:pPr indent="-393700" lvl="0" marL="457200" rtl="0" algn="l">
              <a:spcBef>
                <a:spcPts val="1000"/>
              </a:spcBef>
              <a:spcAft>
                <a:spcPts val="0"/>
              </a:spcAft>
              <a:buSzPts val="2600"/>
              <a:buChar char="•"/>
            </a:pPr>
            <a:r>
              <a:rPr lang="sv-SE"/>
              <a:t>Subsystems built from </a:t>
            </a:r>
            <a:r>
              <a:rPr b="1" lang="sv-SE">
                <a:solidFill>
                  <a:schemeClr val="accent3"/>
                </a:solidFill>
              </a:rPr>
              <a:t>units</a:t>
            </a:r>
            <a:r>
              <a:rPr lang="sv-SE"/>
              <a:t>.</a:t>
            </a:r>
            <a:endParaRPr/>
          </a:p>
          <a:p>
            <a:pPr indent="-368300" lvl="1" marL="914400" rtl="0" algn="l">
              <a:spcBef>
                <a:spcPts val="500"/>
              </a:spcBef>
              <a:spcAft>
                <a:spcPts val="0"/>
              </a:spcAft>
              <a:buSzPts val="2200"/>
              <a:buChar char="•"/>
            </a:pPr>
            <a:r>
              <a:rPr lang="sv-SE"/>
              <a:t>Communication via method calls. </a:t>
            </a:r>
            <a:endParaRPr/>
          </a:p>
          <a:p>
            <a:pPr indent="-368300" lvl="1" marL="914400" rtl="0" algn="l">
              <a:spcBef>
                <a:spcPts val="500"/>
              </a:spcBef>
              <a:spcAft>
                <a:spcPts val="0"/>
              </a:spcAft>
              <a:buSzPts val="2200"/>
              <a:buChar char="•"/>
            </a:pPr>
            <a:r>
              <a:rPr lang="sv-SE"/>
              <a:t>Set of methods is an interface.</a:t>
            </a:r>
            <a:endParaRPr/>
          </a:p>
        </p:txBody>
      </p:sp>
      <p:sp>
        <p:nvSpPr>
          <p:cNvPr id="93" name="Google Shape;9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4" name="Google Shape;94;p16"/>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96" name="Google Shape;96;p16"/>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97" name="Google Shape;97;p16"/>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98" name="Google Shape;98;p16"/>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100" name="Google Shape;100;p16"/>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102" name="Google Shape;102;p16"/>
          <p:cNvCxnSpPr>
            <a:endCxn id="101"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103" name="Google Shape;103;p16"/>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6"/>
          <p:cNvCxnSpPr>
            <a:stCxn id="103" idx="0"/>
            <a:endCxn id="105"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07" name="Google Shape;107;p16"/>
          <p:cNvCxnSpPr>
            <a:stCxn id="104"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108" name="Google Shape;108;p16"/>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p:cNvCxnSpPr>
            <a:stCxn id="108" idx="0"/>
            <a:endCxn id="110"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12" name="Google Shape;112;p16"/>
          <p:cNvCxnSpPr>
            <a:stCxn id="109"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0" name="Google Shape;310;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Advertising</a:t>
            </a:r>
            <a:endParaRPr/>
          </a:p>
        </p:txBody>
      </p:sp>
      <p:sp>
        <p:nvSpPr>
          <p:cNvPr id="311" name="Google Shape;311;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Clr>
                <a:schemeClr val="accent5"/>
              </a:buClr>
              <a:buSzPts val="2100"/>
              <a:buChar char="•"/>
            </a:pPr>
            <a:r>
              <a:rPr lang="sv-SE" sz="2100">
                <a:solidFill>
                  <a:schemeClr val="accent5"/>
                </a:solidFill>
              </a:rPr>
              <a:t>Set up database of members.</a:t>
            </a:r>
            <a:endParaRPr sz="2100">
              <a:solidFill>
                <a:schemeClr val="accent5"/>
              </a:solidFill>
            </a:endParaRPr>
          </a:p>
          <a:p>
            <a:pPr indent="-361950" lvl="0" marL="457200" rtl="0" algn="l">
              <a:spcBef>
                <a:spcPts val="1000"/>
              </a:spcBef>
              <a:spcAft>
                <a:spcPts val="0"/>
              </a:spcAft>
              <a:buClr>
                <a:schemeClr val="accent5"/>
              </a:buClr>
              <a:buSzPts val="2100"/>
              <a:buChar char="•"/>
            </a:pPr>
            <a:r>
              <a:rPr lang="sv-SE" sz="2100">
                <a:solidFill>
                  <a:schemeClr val="accent5"/>
                </a:solidFill>
              </a:rPr>
              <a:t>Log in.</a:t>
            </a:r>
            <a:endParaRPr sz="2100">
              <a:solidFill>
                <a:schemeClr val="accent5"/>
              </a:solidFill>
            </a:endParaRPr>
          </a:p>
          <a:p>
            <a:pPr indent="-361950" lvl="0" marL="457200" rtl="0" algn="l">
              <a:spcBef>
                <a:spcPts val="1000"/>
              </a:spcBef>
              <a:spcAft>
                <a:spcPts val="0"/>
              </a:spcAft>
              <a:buSzPts val="2100"/>
              <a:buChar char="•"/>
            </a:pPr>
            <a:r>
              <a:rPr lang="sv-SE" sz="2100"/>
              <a:t>Create an event.</a:t>
            </a:r>
            <a:endParaRPr sz="2100"/>
          </a:p>
          <a:p>
            <a:pPr indent="-361950" lvl="0" marL="457200" rtl="0" algn="l">
              <a:spcBef>
                <a:spcPts val="1000"/>
              </a:spcBef>
              <a:spcAft>
                <a:spcPts val="0"/>
              </a:spcAft>
              <a:buSzPts val="2100"/>
              <a:buChar char="•"/>
            </a:pPr>
            <a:r>
              <a:rPr lang="sv-SE" sz="2100"/>
              <a:t>Sort the list of members, filtering by location, age, and gender.</a:t>
            </a:r>
            <a:endParaRPr sz="2100"/>
          </a:p>
          <a:p>
            <a:pPr indent="-361950" lvl="0" marL="457200" rtl="0" algn="l">
              <a:spcBef>
                <a:spcPts val="1000"/>
              </a:spcBef>
              <a:spcAft>
                <a:spcPts val="0"/>
              </a:spcAft>
              <a:buSzPts val="2100"/>
              <a:buChar char="•"/>
            </a:pPr>
            <a:r>
              <a:rPr lang="sv-SE" sz="2100"/>
              <a:t>Send a message to those users with an invitation to the event.</a:t>
            </a:r>
            <a:endParaRPr sz="2100"/>
          </a:p>
          <a:p>
            <a:pPr indent="-361950" lvl="0" marL="457200" rtl="0" algn="l">
              <a:spcBef>
                <a:spcPts val="1000"/>
              </a:spcBef>
              <a:spcAft>
                <a:spcPts val="0"/>
              </a:spcAft>
              <a:buClr>
                <a:srgbClr val="9900FF"/>
              </a:buClr>
              <a:buSzPts val="2100"/>
              <a:buChar char="•"/>
            </a:pPr>
            <a:r>
              <a:rPr lang="sv-SE" sz="2100">
                <a:solidFill>
                  <a:srgbClr val="9900FF"/>
                </a:solidFill>
              </a:rPr>
              <a:t>Check correctness of each step.</a:t>
            </a:r>
            <a:endParaRPr sz="2100">
              <a:solidFill>
                <a:srgbClr val="9900FF"/>
              </a:solidFill>
            </a:endParaRPr>
          </a:p>
          <a:p>
            <a:pPr indent="-361950" lvl="0" marL="457200" rtl="0" algn="l">
              <a:spcBef>
                <a:spcPts val="1000"/>
              </a:spcBef>
              <a:spcAft>
                <a:spcPts val="0"/>
              </a:spcAft>
              <a:buClr>
                <a:srgbClr val="E06666"/>
              </a:buClr>
              <a:buSzPts val="2100"/>
              <a:buChar char="•"/>
            </a:pPr>
            <a:r>
              <a:rPr lang="sv-SE" sz="2100">
                <a:solidFill>
                  <a:srgbClr val="E06666"/>
                </a:solidFill>
              </a:rPr>
              <a:t>Reset database contents.</a:t>
            </a:r>
            <a:endParaRPr sz="2100">
              <a:solidFill>
                <a:srgbClr val="E066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8" name="Google Shape;318;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Best Practices</a:t>
            </a:r>
            <a:endParaRPr/>
          </a:p>
        </p:txBody>
      </p:sp>
      <p:sp>
        <p:nvSpPr>
          <p:cNvPr id="319" name="Google Shape;319;p35"/>
          <p:cNvSpPr txBox="1"/>
          <p:nvPr>
            <p:ph idx="1" type="body"/>
          </p:nvPr>
        </p:nvSpPr>
        <p:spPr>
          <a:xfrm>
            <a:off x="468900" y="1282400"/>
            <a:ext cx="8420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Implement </a:t>
            </a:r>
            <a:r>
              <a:rPr b="1" lang="sv-SE">
                <a:solidFill>
                  <a:schemeClr val="accent3"/>
                </a:solidFill>
              </a:rPr>
              <a:t>separate, reusable</a:t>
            </a:r>
            <a:r>
              <a:rPr lang="sv-SE"/>
              <a:t> setup and teardown.</a:t>
            </a:r>
            <a:endParaRPr/>
          </a:p>
          <a:p>
            <a:pPr indent="-368300" lvl="1" marL="914400" rtl="0" algn="l">
              <a:spcBef>
                <a:spcPts val="500"/>
              </a:spcBef>
              <a:spcAft>
                <a:spcPts val="0"/>
              </a:spcAft>
              <a:buSzPts val="2200"/>
              <a:buChar char="•"/>
            </a:pPr>
            <a:r>
              <a:rPr lang="sv-SE"/>
              <a:t>Pre-testing setup run </a:t>
            </a:r>
            <a:r>
              <a:rPr b="1" lang="sv-SE">
                <a:solidFill>
                  <a:schemeClr val="accent3"/>
                </a:solidFill>
              </a:rPr>
              <a:t>before executing the first test</a:t>
            </a:r>
            <a:r>
              <a:rPr lang="sv-SE"/>
              <a:t>.</a:t>
            </a:r>
            <a:endParaRPr/>
          </a:p>
          <a:p>
            <a:pPr indent="-342900" lvl="2" marL="1371600" rtl="0" algn="l">
              <a:spcBef>
                <a:spcPts val="500"/>
              </a:spcBef>
              <a:spcAft>
                <a:spcPts val="0"/>
              </a:spcAft>
              <a:buSzPts val="1800"/>
              <a:buChar char="•"/>
            </a:pPr>
            <a:r>
              <a:rPr lang="sv-SE"/>
              <a:t>Restore to this state in teardown of each test.</a:t>
            </a:r>
            <a:endParaRPr/>
          </a:p>
          <a:p>
            <a:pPr indent="-368300" lvl="1" marL="914400" rtl="0" algn="l">
              <a:spcBef>
                <a:spcPts val="500"/>
              </a:spcBef>
              <a:spcAft>
                <a:spcPts val="0"/>
              </a:spcAft>
              <a:buSzPts val="2200"/>
              <a:buChar char="•"/>
            </a:pPr>
            <a:r>
              <a:rPr lang="sv-SE"/>
              <a:t>Setup run before </a:t>
            </a:r>
            <a:r>
              <a:rPr b="1" lang="sv-SE">
                <a:solidFill>
                  <a:schemeClr val="accent3"/>
                </a:solidFill>
              </a:rPr>
              <a:t>each</a:t>
            </a:r>
            <a:r>
              <a:rPr lang="sv-SE"/>
              <a:t> test case with a common setup.</a:t>
            </a:r>
            <a:endParaRPr/>
          </a:p>
          <a:p>
            <a:pPr indent="-368300" lvl="1" marL="914400" rtl="0" algn="l">
              <a:spcBef>
                <a:spcPts val="500"/>
              </a:spcBef>
              <a:spcAft>
                <a:spcPts val="0"/>
              </a:spcAft>
              <a:buSzPts val="2200"/>
              <a:buChar char="•"/>
            </a:pPr>
            <a:r>
              <a:rPr lang="sv-SE"/>
              <a:t>Simplifies each test case.</a:t>
            </a:r>
            <a:endParaRPr/>
          </a:p>
          <a:p>
            <a:pPr indent="-368300" lvl="1" marL="914400" rtl="0" algn="l">
              <a:spcBef>
                <a:spcPts val="500"/>
              </a:spcBef>
              <a:spcAft>
                <a:spcPts val="0"/>
              </a:spcAft>
              <a:buSzPts val="2200"/>
              <a:buChar char="•"/>
            </a:pPr>
            <a:r>
              <a:rPr lang="sv-SE"/>
              <a:t>Easier to maintain.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6" name="Google Shape;326;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Best Practices</a:t>
            </a:r>
            <a:endParaRPr/>
          </a:p>
        </p:txBody>
      </p:sp>
      <p:sp>
        <p:nvSpPr>
          <p:cNvPr id="327" name="Google Shape;327;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Run each test in a clean environment.</a:t>
            </a:r>
            <a:endParaRPr/>
          </a:p>
          <a:p>
            <a:pPr indent="-368300" lvl="1" marL="914400" rtl="0" algn="l">
              <a:spcBef>
                <a:spcPts val="500"/>
              </a:spcBef>
              <a:spcAft>
                <a:spcPts val="0"/>
              </a:spcAft>
              <a:buSzPts val="2200"/>
              <a:buChar char="•"/>
            </a:pPr>
            <a:r>
              <a:rPr lang="sv-SE"/>
              <a:t>Resetting database or internal memory.</a:t>
            </a:r>
            <a:endParaRPr/>
          </a:p>
          <a:p>
            <a:pPr indent="-368300" lvl="1" marL="914400" rtl="0" algn="l">
              <a:spcBef>
                <a:spcPts val="500"/>
              </a:spcBef>
              <a:spcAft>
                <a:spcPts val="0"/>
              </a:spcAft>
              <a:buSzPts val="2200"/>
              <a:buChar char="•"/>
            </a:pPr>
            <a:r>
              <a:rPr lang="sv-SE"/>
              <a:t>Logging out of accounts.</a:t>
            </a:r>
            <a:endParaRPr/>
          </a:p>
          <a:p>
            <a:pPr indent="-368300" lvl="1" marL="914400" rtl="0" algn="l">
              <a:spcBef>
                <a:spcPts val="500"/>
              </a:spcBef>
              <a:spcAft>
                <a:spcPts val="0"/>
              </a:spcAft>
              <a:buSzPts val="2200"/>
              <a:buChar char="•"/>
            </a:pPr>
            <a:r>
              <a:rPr lang="sv-SE"/>
              <a:t>Stopping and restarting system.</a:t>
            </a:r>
            <a:endParaRPr/>
          </a:p>
          <a:p>
            <a:pPr indent="-393700" lvl="0" marL="457200" rtl="0" algn="l">
              <a:spcBef>
                <a:spcPts val="1000"/>
              </a:spcBef>
              <a:spcAft>
                <a:spcPts val="0"/>
              </a:spcAft>
              <a:buSzPts val="2600"/>
              <a:buChar char="•"/>
            </a:pPr>
            <a:r>
              <a:rPr lang="sv-SE"/>
              <a:t>Balance risk against cost of a full restart. </a:t>
            </a:r>
            <a:endParaRPr/>
          </a:p>
          <a:p>
            <a:pPr indent="-393700" lvl="0" marL="457200" rtl="0" algn="l">
              <a:spcBef>
                <a:spcPts val="1000"/>
              </a:spcBef>
              <a:spcAft>
                <a:spcPts val="0"/>
              </a:spcAft>
              <a:buSzPts val="2600"/>
              <a:buChar char="•"/>
            </a:pPr>
            <a:r>
              <a:rPr lang="sv-SE"/>
              <a:t>Can implement a “reset” function in test code.</a:t>
            </a:r>
            <a:endParaRPr/>
          </a:p>
          <a:p>
            <a:pPr indent="-368300" lvl="1" marL="914400" rtl="0" algn="l">
              <a:spcBef>
                <a:spcPts val="500"/>
              </a:spcBef>
              <a:spcAft>
                <a:spcPts val="0"/>
              </a:spcAft>
              <a:buSzPts val="2200"/>
              <a:buChar char="•"/>
            </a:pPr>
            <a:r>
              <a:rPr lang="sv-SE"/>
              <a:t>Do not leave in production system.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4" name="Google Shape;334;p3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 Automation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Executing Tests</a:t>
            </a:r>
            <a:endParaRPr/>
          </a:p>
        </p:txBody>
      </p:sp>
      <p:sp>
        <p:nvSpPr>
          <p:cNvPr id="340" name="Google Shape;340;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lnSpc>
                <a:spcPct val="120000"/>
              </a:lnSpc>
              <a:spcBef>
                <a:spcPts val="0"/>
              </a:spcBef>
              <a:spcAft>
                <a:spcPts val="0"/>
              </a:spcAft>
              <a:buSzPts val="2600"/>
              <a:buChar char="•"/>
            </a:pPr>
            <a:r>
              <a:rPr lang="sv-SE"/>
              <a:t>How do you run test cases on the program?</a:t>
            </a:r>
            <a:endParaRPr/>
          </a:p>
          <a:p>
            <a:pPr indent="-368300" lvl="1" marL="914400" rtl="0" algn="l">
              <a:spcBef>
                <a:spcPts val="500"/>
              </a:spcBef>
              <a:spcAft>
                <a:spcPts val="0"/>
              </a:spcAft>
              <a:buSzPts val="2200"/>
              <a:buChar char="•"/>
            </a:pPr>
            <a:r>
              <a:rPr lang="sv-SE"/>
              <a:t>System level: </a:t>
            </a:r>
            <a:r>
              <a:rPr i="1" lang="sv-SE"/>
              <a:t>could</a:t>
            </a:r>
            <a:r>
              <a:rPr lang="sv-SE"/>
              <a:t> run code and check results by hand.</a:t>
            </a:r>
            <a:endParaRPr/>
          </a:p>
          <a:p>
            <a:pPr indent="-368300" lvl="1" marL="914400" rtl="0" algn="l">
              <a:spcBef>
                <a:spcPts val="500"/>
              </a:spcBef>
              <a:spcAft>
                <a:spcPts val="0"/>
              </a:spcAft>
              <a:buClr>
                <a:srgbClr val="FF0000"/>
              </a:buClr>
              <a:buSzPts val="2200"/>
              <a:buChar char="•"/>
            </a:pPr>
            <a:r>
              <a:rPr b="1" lang="sv-SE" u="sng">
                <a:solidFill>
                  <a:srgbClr val="FF0000"/>
                </a:solidFill>
              </a:rPr>
              <a:t>Limit how often you do this</a:t>
            </a:r>
            <a:r>
              <a:rPr b="1" lang="sv-SE" u="sng">
                <a:solidFill>
                  <a:srgbClr val="FF0000"/>
                </a:solidFill>
              </a:rPr>
              <a:t>.</a:t>
            </a:r>
            <a:endParaRPr b="1" u="sng">
              <a:solidFill>
                <a:srgbClr val="FF0000"/>
              </a:solidFill>
            </a:endParaRPr>
          </a:p>
          <a:p>
            <a:pPr indent="-342900" lvl="2" marL="1371600" rtl="0" algn="l">
              <a:spcBef>
                <a:spcPts val="500"/>
              </a:spcBef>
              <a:spcAft>
                <a:spcPts val="0"/>
              </a:spcAft>
              <a:buSzPts val="1800"/>
              <a:buChar char="•"/>
            </a:pPr>
            <a:r>
              <a:rPr lang="sv-SE"/>
              <a:t>Humans are slow, expensive, and error-prone.</a:t>
            </a:r>
            <a:endParaRPr/>
          </a:p>
          <a:p>
            <a:pPr indent="-342900" lvl="2" marL="1371600" rtl="0" algn="l">
              <a:spcBef>
                <a:spcPts val="500"/>
              </a:spcBef>
              <a:spcAft>
                <a:spcPts val="0"/>
              </a:spcAft>
              <a:buClr>
                <a:srgbClr val="FF0000"/>
              </a:buClr>
              <a:buSzPts val="1800"/>
              <a:buChar char="•"/>
            </a:pPr>
            <a:r>
              <a:rPr b="1" lang="sv-SE">
                <a:solidFill>
                  <a:srgbClr val="FF0000"/>
                </a:solidFill>
              </a:rPr>
              <a:t>Exception</a:t>
            </a:r>
            <a:r>
              <a:rPr lang="sv-SE">
                <a:solidFill>
                  <a:srgbClr val="FF0000"/>
                </a:solidFill>
              </a:rPr>
              <a:t> </a:t>
            </a:r>
            <a:r>
              <a:rPr b="1" lang="sv-SE">
                <a:solidFill>
                  <a:srgbClr val="FF0000"/>
                </a:solidFill>
              </a:rPr>
              <a:t>- exploratory and acceptance testing.</a:t>
            </a:r>
            <a:endParaRPr b="1">
              <a:solidFill>
                <a:srgbClr val="FF0000"/>
              </a:solidFill>
            </a:endParaRPr>
          </a:p>
          <a:p>
            <a:pPr indent="-381000" lvl="1" marL="914400" marR="0" rtl="0" algn="l">
              <a:lnSpc>
                <a:spcPct val="100000"/>
              </a:lnSpc>
              <a:spcBef>
                <a:spcPts val="0"/>
              </a:spcBef>
              <a:spcAft>
                <a:spcPts val="0"/>
              </a:spcAft>
              <a:buClr>
                <a:schemeClr val="dk1"/>
              </a:buClr>
              <a:buSzPts val="2400"/>
              <a:buFont typeface="Arial"/>
              <a:buChar char="•"/>
            </a:pPr>
            <a:r>
              <a:rPr lang="sv-SE"/>
              <a:t>Test design requires effort and creativity.</a:t>
            </a:r>
            <a:endParaRPr/>
          </a:p>
          <a:p>
            <a:pPr indent="-368300" lvl="1" marL="914400" marR="0" rtl="0" algn="l">
              <a:lnSpc>
                <a:spcPct val="100000"/>
              </a:lnSpc>
              <a:spcBef>
                <a:spcPts val="0"/>
              </a:spcBef>
              <a:spcAft>
                <a:spcPts val="0"/>
              </a:spcAft>
              <a:buSzPts val="2200"/>
              <a:buChar char="•"/>
            </a:pPr>
            <a:r>
              <a:rPr lang="sv-SE"/>
              <a:t>Test execution should not.</a:t>
            </a:r>
            <a:endParaRPr/>
          </a:p>
        </p:txBody>
      </p:sp>
      <p:sp>
        <p:nvSpPr>
          <p:cNvPr id="341" name="Google Shape;34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Automation</a:t>
            </a:r>
            <a:endParaRPr/>
          </a:p>
        </p:txBody>
      </p:sp>
      <p:sp>
        <p:nvSpPr>
          <p:cNvPr id="347" name="Google Shape;347;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evelopment of software to separate repetitive tasks from creative aspects of testing.</a:t>
            </a:r>
            <a:endParaRPr/>
          </a:p>
          <a:p>
            <a:pPr indent="-393700" lvl="0" marL="457200" rtl="0" algn="l">
              <a:spcBef>
                <a:spcPts val="1000"/>
              </a:spcBef>
              <a:spcAft>
                <a:spcPts val="0"/>
              </a:spcAft>
              <a:buSzPts val="2600"/>
              <a:buChar char="•"/>
            </a:pPr>
            <a:r>
              <a:rPr lang="sv-SE"/>
              <a:t>Control over </a:t>
            </a:r>
            <a:r>
              <a:rPr b="1" i="1" lang="sv-SE">
                <a:solidFill>
                  <a:schemeClr val="accent3"/>
                </a:solidFill>
              </a:rPr>
              <a:t>how</a:t>
            </a:r>
            <a:r>
              <a:rPr lang="sv-SE"/>
              <a:t> and </a:t>
            </a:r>
            <a:r>
              <a:rPr b="1" i="1" lang="sv-SE">
                <a:solidFill>
                  <a:schemeClr val="accent3"/>
                </a:solidFill>
              </a:rPr>
              <a:t>when</a:t>
            </a:r>
            <a:r>
              <a:rPr lang="sv-SE"/>
              <a:t> tests are executed.</a:t>
            </a:r>
            <a:endParaRPr/>
          </a:p>
          <a:p>
            <a:pPr indent="-368300" lvl="1" marL="914400" rtl="0" algn="l">
              <a:spcBef>
                <a:spcPts val="500"/>
              </a:spcBef>
              <a:spcAft>
                <a:spcPts val="0"/>
              </a:spcAft>
              <a:buSzPts val="2200"/>
              <a:buChar char="•"/>
            </a:pPr>
            <a:r>
              <a:rPr lang="sv-SE"/>
              <a:t>Control environment and preconditions/setup.</a:t>
            </a:r>
            <a:endParaRPr/>
          </a:p>
          <a:p>
            <a:pPr indent="-368300" lvl="1" marL="914400" rtl="0" algn="l">
              <a:spcBef>
                <a:spcPts val="500"/>
              </a:spcBef>
              <a:spcAft>
                <a:spcPts val="0"/>
              </a:spcAft>
              <a:buSzPts val="2200"/>
              <a:buChar char="•"/>
            </a:pPr>
            <a:r>
              <a:rPr lang="sv-SE"/>
              <a:t>Automatic comparison of predicted and actual output.</a:t>
            </a:r>
            <a:endParaRPr/>
          </a:p>
          <a:p>
            <a:pPr indent="-368300" lvl="1" marL="914400" rtl="0" algn="l">
              <a:spcBef>
                <a:spcPts val="500"/>
              </a:spcBef>
              <a:spcAft>
                <a:spcPts val="0"/>
              </a:spcAft>
              <a:buSzPts val="2200"/>
              <a:buChar char="•"/>
            </a:pPr>
            <a:r>
              <a:rPr lang="sv-SE"/>
              <a:t>Automatic hands-free re-execution of tests.</a:t>
            </a:r>
            <a:endParaRPr/>
          </a:p>
          <a:p>
            <a:pPr indent="0" lvl="0" marL="0" rtl="0" algn="l">
              <a:spcBef>
                <a:spcPts val="1000"/>
              </a:spcBef>
              <a:spcAft>
                <a:spcPts val="0"/>
              </a:spcAft>
              <a:buNone/>
            </a:pPr>
            <a:r>
              <a:t/>
            </a:r>
            <a:endParaRPr/>
          </a:p>
        </p:txBody>
      </p:sp>
      <p:sp>
        <p:nvSpPr>
          <p:cNvPr id="348" name="Google Shape;348;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Requires Writing Code	</a:t>
            </a:r>
            <a:endParaRPr/>
          </a:p>
        </p:txBody>
      </p:sp>
      <p:sp>
        <p:nvSpPr>
          <p:cNvPr id="354" name="Google Shape;354;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component to be tested must be isolated and </a:t>
            </a:r>
            <a:r>
              <a:rPr b="1" i="1" lang="sv-SE">
                <a:solidFill>
                  <a:schemeClr val="accent3"/>
                </a:solidFill>
              </a:rPr>
              <a:t>driven</a:t>
            </a:r>
            <a:r>
              <a:rPr i="1" lang="sv-SE"/>
              <a:t> </a:t>
            </a:r>
            <a:r>
              <a:rPr lang="sv-SE"/>
              <a:t>using method or interface calls.</a:t>
            </a:r>
            <a:endParaRPr/>
          </a:p>
          <a:p>
            <a:pPr indent="-393700" lvl="0" marL="457200" rtl="0" algn="l">
              <a:spcBef>
                <a:spcPts val="1000"/>
              </a:spcBef>
              <a:spcAft>
                <a:spcPts val="0"/>
              </a:spcAft>
              <a:buSzPts val="2600"/>
              <a:buChar char="•"/>
            </a:pPr>
            <a:r>
              <a:rPr lang="sv-SE"/>
              <a:t>Untested dependencies must be </a:t>
            </a:r>
            <a:r>
              <a:rPr b="1" i="1" lang="sv-SE">
                <a:solidFill>
                  <a:schemeClr val="accent3"/>
                </a:solidFill>
              </a:rPr>
              <a:t>mocked</a:t>
            </a:r>
            <a:r>
              <a:rPr lang="sv-SE"/>
              <a:t> with reliable substitutions. </a:t>
            </a:r>
            <a:endParaRPr/>
          </a:p>
          <a:p>
            <a:pPr indent="-393700" lvl="0" marL="457200" rtl="0" algn="l">
              <a:spcBef>
                <a:spcPts val="1000"/>
              </a:spcBef>
              <a:spcAft>
                <a:spcPts val="0"/>
              </a:spcAft>
              <a:buSzPts val="2600"/>
              <a:buChar char="•"/>
            </a:pPr>
            <a:r>
              <a:rPr lang="sv-SE"/>
              <a:t>The deployment environment must be simulated by a controllable </a:t>
            </a:r>
            <a:r>
              <a:rPr b="1" i="1" lang="sv-SE">
                <a:solidFill>
                  <a:schemeClr val="accent3"/>
                </a:solidFill>
              </a:rPr>
              <a:t>harness</a:t>
            </a:r>
            <a:r>
              <a:rPr lang="sv-SE"/>
              <a:t>.</a:t>
            </a:r>
            <a:endParaRPr/>
          </a:p>
          <a:p>
            <a:pPr indent="0" lvl="0" marL="0" rtl="0" algn="l">
              <a:spcBef>
                <a:spcPts val="1000"/>
              </a:spcBef>
              <a:spcAft>
                <a:spcPts val="0"/>
              </a:spcAft>
              <a:buNone/>
            </a:pPr>
            <a:r>
              <a:t/>
            </a:r>
            <a:endParaRPr/>
          </a:p>
        </p:txBody>
      </p:sp>
      <p:sp>
        <p:nvSpPr>
          <p:cNvPr id="355" name="Google Shape;355;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Scaffolding</a:t>
            </a:r>
            <a:endParaRPr/>
          </a:p>
        </p:txBody>
      </p:sp>
      <p:sp>
        <p:nvSpPr>
          <p:cNvPr id="361" name="Google Shape;361;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 scaffolding is a set of programs written to support test automation.</a:t>
            </a:r>
            <a:endParaRPr/>
          </a:p>
          <a:p>
            <a:pPr indent="-368300" lvl="1" marL="914400" rtl="0" algn="l">
              <a:spcBef>
                <a:spcPts val="500"/>
              </a:spcBef>
              <a:spcAft>
                <a:spcPts val="0"/>
              </a:spcAft>
              <a:buSzPts val="2200"/>
              <a:buChar char="•"/>
            </a:pPr>
            <a:r>
              <a:rPr lang="sv-SE"/>
              <a:t>Not part of the product, often temporary</a:t>
            </a:r>
            <a:endParaRPr/>
          </a:p>
          <a:p>
            <a:pPr indent="-393700" lvl="0" marL="457200" rtl="0" algn="l">
              <a:spcBef>
                <a:spcPts val="1000"/>
              </a:spcBef>
              <a:spcAft>
                <a:spcPts val="0"/>
              </a:spcAft>
              <a:buSzPts val="2600"/>
              <a:buChar char="•"/>
            </a:pPr>
            <a:r>
              <a:rPr lang="sv-SE"/>
              <a:t>Allows for:</a:t>
            </a:r>
            <a:endParaRPr/>
          </a:p>
          <a:p>
            <a:pPr indent="-368300" lvl="0" marL="914400" rtl="0" algn="l">
              <a:spcBef>
                <a:spcPts val="1000"/>
              </a:spcBef>
              <a:spcAft>
                <a:spcPts val="0"/>
              </a:spcAft>
              <a:buSzPts val="2200"/>
              <a:buChar char="•"/>
            </a:pPr>
            <a:r>
              <a:rPr lang="sv-SE" sz="2200"/>
              <a:t>Testing before all components complete.</a:t>
            </a:r>
            <a:endParaRPr sz="2200"/>
          </a:p>
          <a:p>
            <a:pPr indent="-368300" lvl="0" marL="914400" rtl="0" algn="l">
              <a:spcBef>
                <a:spcPts val="1000"/>
              </a:spcBef>
              <a:spcAft>
                <a:spcPts val="0"/>
              </a:spcAft>
              <a:buSzPts val="2200"/>
              <a:buChar char="•"/>
            </a:pPr>
            <a:r>
              <a:rPr lang="sv-SE" sz="2200"/>
              <a:t>Testing independent components.</a:t>
            </a:r>
            <a:endParaRPr sz="2200"/>
          </a:p>
          <a:p>
            <a:pPr indent="-368300" lvl="0" marL="914400" rtl="0" algn="l">
              <a:spcBef>
                <a:spcPts val="1000"/>
              </a:spcBef>
              <a:spcAft>
                <a:spcPts val="0"/>
              </a:spcAft>
              <a:buSzPts val="2200"/>
              <a:buChar char="•"/>
            </a:pPr>
            <a:r>
              <a:rPr lang="sv-SE" sz="2200"/>
              <a:t>Control over testing environment.</a:t>
            </a:r>
            <a:endParaRPr sz="2200"/>
          </a:p>
          <a:p>
            <a:pPr indent="0" lvl="0" marL="0" rtl="0" algn="l">
              <a:spcBef>
                <a:spcPts val="1000"/>
              </a:spcBef>
              <a:spcAft>
                <a:spcPts val="0"/>
              </a:spcAft>
              <a:buNone/>
            </a:pPr>
            <a:r>
              <a:t/>
            </a:r>
            <a:endParaRPr sz="2200"/>
          </a:p>
        </p:txBody>
      </p:sp>
      <p:sp>
        <p:nvSpPr>
          <p:cNvPr id="362" name="Google Shape;362;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Scaffolding</a:t>
            </a:r>
            <a:endParaRPr/>
          </a:p>
        </p:txBody>
      </p:sp>
      <p:pic>
        <p:nvPicPr>
          <p:cNvPr id="368" name="Google Shape;368;p42"/>
          <p:cNvPicPr preferRelativeResize="0"/>
          <p:nvPr/>
        </p:nvPicPr>
        <p:blipFill>
          <a:blip r:embed="rId3">
            <a:alphaModFix/>
          </a:blip>
          <a:stretch>
            <a:fillRect/>
          </a:stretch>
        </p:blipFill>
        <p:spPr>
          <a:xfrm>
            <a:off x="1347350" y="1109206"/>
            <a:ext cx="5048138" cy="3826426"/>
          </a:xfrm>
          <a:prstGeom prst="rect">
            <a:avLst/>
          </a:prstGeom>
          <a:noFill/>
          <a:ln>
            <a:noFill/>
          </a:ln>
        </p:spPr>
      </p:pic>
      <p:sp>
        <p:nvSpPr>
          <p:cNvPr id="369" name="Google Shape;369;p42"/>
          <p:cNvSpPr/>
          <p:nvPr/>
        </p:nvSpPr>
        <p:spPr>
          <a:xfrm>
            <a:off x="174650" y="2186050"/>
            <a:ext cx="3076500" cy="231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Initializes objects</a:t>
            </a:r>
            <a:endParaRPr/>
          </a:p>
          <a:p>
            <a:pPr indent="-317500" lvl="0" marL="457200" rtl="0" algn="l">
              <a:spcBef>
                <a:spcPts val="0"/>
              </a:spcBef>
              <a:spcAft>
                <a:spcPts val="0"/>
              </a:spcAft>
              <a:buSzPts val="1400"/>
              <a:buChar char="●"/>
            </a:pPr>
            <a:r>
              <a:rPr lang="sv-SE"/>
              <a:t>Initializes parameter variables</a:t>
            </a:r>
            <a:endParaRPr/>
          </a:p>
          <a:p>
            <a:pPr indent="-317500" lvl="0" marL="457200" rtl="0" algn="l">
              <a:spcBef>
                <a:spcPts val="0"/>
              </a:spcBef>
              <a:spcAft>
                <a:spcPts val="0"/>
              </a:spcAft>
              <a:buSzPts val="1400"/>
              <a:buChar char="●"/>
            </a:pPr>
            <a:r>
              <a:rPr lang="sv-SE"/>
              <a:t>Performs the test</a:t>
            </a:r>
            <a:endParaRPr/>
          </a:p>
          <a:p>
            <a:pPr indent="-317500" lvl="0" marL="457200" rtl="0" algn="l">
              <a:spcBef>
                <a:spcPts val="0"/>
              </a:spcBef>
              <a:spcAft>
                <a:spcPts val="0"/>
              </a:spcAft>
              <a:buSzPts val="1400"/>
              <a:buChar char="●"/>
            </a:pPr>
            <a:r>
              <a:rPr lang="sv-SE"/>
              <a:t>Performs any necessary cleanup steps.</a:t>
            </a:r>
            <a:endParaRPr/>
          </a:p>
        </p:txBody>
      </p:sp>
      <p:sp>
        <p:nvSpPr>
          <p:cNvPr id="370" name="Google Shape;370;p42"/>
          <p:cNvSpPr/>
          <p:nvPr/>
        </p:nvSpPr>
        <p:spPr>
          <a:xfrm>
            <a:off x="0" y="1109200"/>
            <a:ext cx="6104100" cy="111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sv-SE"/>
              <a:t>Simulates the execution environment.</a:t>
            </a:r>
            <a:endParaRPr/>
          </a:p>
          <a:p>
            <a:pPr indent="-317500" lvl="0" marL="457200" rtl="0" algn="l">
              <a:spcBef>
                <a:spcPts val="0"/>
              </a:spcBef>
              <a:spcAft>
                <a:spcPts val="0"/>
              </a:spcAft>
              <a:buSzPts val="1400"/>
              <a:buChar char="●"/>
            </a:pPr>
            <a:r>
              <a:rPr lang="sv-SE"/>
              <a:t>Can control network conditions, </a:t>
            </a:r>
            <a:br>
              <a:rPr lang="sv-SE"/>
            </a:br>
            <a:r>
              <a:rPr lang="sv-SE"/>
              <a:t>environmental factors, </a:t>
            </a:r>
            <a:br>
              <a:rPr lang="sv-SE"/>
            </a:br>
            <a:r>
              <a:rPr lang="sv-SE"/>
              <a:t>operating systems.</a:t>
            </a:r>
            <a:endParaRPr/>
          </a:p>
        </p:txBody>
      </p:sp>
      <p:sp>
        <p:nvSpPr>
          <p:cNvPr id="371" name="Google Shape;371;p42"/>
          <p:cNvSpPr/>
          <p:nvPr/>
        </p:nvSpPr>
        <p:spPr>
          <a:xfrm>
            <a:off x="4572000" y="1967725"/>
            <a:ext cx="3680400" cy="1429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Templates that provide functionality and allow testing in isolation</a:t>
            </a:r>
            <a:endParaRPr/>
          </a:p>
        </p:txBody>
      </p:sp>
      <p:sp>
        <p:nvSpPr>
          <p:cNvPr id="372" name="Google Shape;372;p42"/>
          <p:cNvSpPr/>
          <p:nvPr/>
        </p:nvSpPr>
        <p:spPr>
          <a:xfrm>
            <a:off x="3543750" y="3259675"/>
            <a:ext cx="5468400" cy="14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r">
              <a:spcBef>
                <a:spcPts val="0"/>
              </a:spcBef>
              <a:spcAft>
                <a:spcPts val="0"/>
              </a:spcAft>
              <a:buSzPts val="1400"/>
              <a:buChar char="●"/>
            </a:pPr>
            <a:r>
              <a:rPr lang="sv-SE"/>
              <a:t>Checks the correspondence between the produced and </a:t>
            </a:r>
            <a:br>
              <a:rPr lang="sv-SE"/>
            </a:br>
            <a:r>
              <a:rPr lang="sv-SE"/>
              <a:t>expected output and renders a test verdict.</a:t>
            </a:r>
            <a:endParaRPr/>
          </a:p>
        </p:txBody>
      </p:sp>
      <p:sp>
        <p:nvSpPr>
          <p:cNvPr id="373" name="Google Shape;373;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9"/>
                                        </p:tgtEl>
                                      </p:cBhvr>
                                    </p:animEffect>
                                    <p:set>
                                      <p:cBhvr>
                                        <p:cTn dur="1" fill="hold">
                                          <p:stCondLst>
                                            <p:cond delay="0"/>
                                          </p:stCondLst>
                                        </p:cTn>
                                        <p:tgtEl>
                                          <p:spTgt spid="3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70"/>
                                        </p:tgtEl>
                                      </p:cBhvr>
                                    </p:animEffect>
                                    <p:set>
                                      <p:cBhvr>
                                        <p:cTn dur="1" fill="hold">
                                          <p:stCondLst>
                                            <p:cond delay="0"/>
                                          </p:stCondLst>
                                        </p:cTn>
                                        <p:tgtEl>
                                          <p:spTgt spid="3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71"/>
                                        </p:tgtEl>
                                      </p:cBhvr>
                                    </p:animEffect>
                                    <p:set>
                                      <p:cBhvr>
                                        <p:cTn dur="1" fill="hold">
                                          <p:stCondLst>
                                            <p:cond delay="0"/>
                                          </p:stCondLst>
                                        </p:cTn>
                                        <p:tgtEl>
                                          <p:spTgt spid="3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Scaffolding</a:t>
            </a:r>
            <a:endParaRPr/>
          </a:p>
        </p:txBody>
      </p:sp>
      <p:sp>
        <p:nvSpPr>
          <p:cNvPr id="379" name="Google Shape;379;p43"/>
          <p:cNvSpPr txBox="1"/>
          <p:nvPr>
            <p:ph idx="1" type="body"/>
          </p:nvPr>
        </p:nvSpPr>
        <p:spPr>
          <a:xfrm>
            <a:off x="468900" y="1166475"/>
            <a:ext cx="8217900" cy="35961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Mock objects</a:t>
            </a:r>
            <a:r>
              <a:rPr lang="sv-SE"/>
              <a:t> and drivers are written as replacements for other parts of the system. </a:t>
            </a:r>
            <a:endParaRPr/>
          </a:p>
          <a:p>
            <a:pPr indent="-368300" lvl="1" marL="914400" rtl="0" algn="l">
              <a:spcBef>
                <a:spcPts val="500"/>
              </a:spcBef>
              <a:spcAft>
                <a:spcPts val="0"/>
              </a:spcAft>
              <a:buSzPts val="2200"/>
              <a:buChar char="•"/>
            </a:pPr>
            <a:r>
              <a:rPr lang="sv-SE"/>
              <a:t>May be required if pieces of the system do not exist.</a:t>
            </a:r>
            <a:endParaRPr/>
          </a:p>
          <a:p>
            <a:pPr indent="-393700" lvl="0" marL="457200" rtl="0" algn="l">
              <a:spcBef>
                <a:spcPts val="1000"/>
              </a:spcBef>
              <a:spcAft>
                <a:spcPts val="0"/>
              </a:spcAft>
              <a:buSzPts val="2600"/>
              <a:buChar char="•"/>
            </a:pPr>
            <a:r>
              <a:rPr lang="sv-SE"/>
              <a:t>Scaffolding allows control over test execution and greater observability to judge test results.</a:t>
            </a:r>
            <a:endParaRPr/>
          </a:p>
          <a:p>
            <a:pPr indent="-368300" lvl="1" marL="914400" rtl="0" algn="l">
              <a:spcBef>
                <a:spcPts val="500"/>
              </a:spcBef>
              <a:spcAft>
                <a:spcPts val="0"/>
              </a:spcAft>
              <a:buSzPts val="2200"/>
              <a:buChar char="•"/>
            </a:pPr>
            <a:r>
              <a:rPr lang="sv-SE"/>
              <a:t>Simulate dependencies and test components in isolation.</a:t>
            </a:r>
            <a:endParaRPr/>
          </a:p>
          <a:p>
            <a:pPr indent="-368300" lvl="1" marL="914400" rtl="0" algn="l">
              <a:spcBef>
                <a:spcPts val="500"/>
              </a:spcBef>
              <a:spcAft>
                <a:spcPts val="0"/>
              </a:spcAft>
              <a:buSzPts val="2200"/>
              <a:buChar char="•"/>
            </a:pPr>
            <a:r>
              <a:rPr lang="sv-SE"/>
              <a:t>Ability to set up specialized testing scenarios.</a:t>
            </a:r>
            <a:endParaRPr/>
          </a:p>
          <a:p>
            <a:pPr indent="-368300" lvl="1" marL="914400" rtl="0" algn="l">
              <a:spcBef>
                <a:spcPts val="500"/>
              </a:spcBef>
              <a:spcAft>
                <a:spcPts val="0"/>
              </a:spcAft>
              <a:buSzPts val="2200"/>
              <a:buChar char="•"/>
            </a:pPr>
            <a:r>
              <a:rPr lang="sv-SE"/>
              <a:t>Ability to replace part of the program with a version more suited to testing.</a:t>
            </a:r>
            <a:endParaRPr/>
          </a:p>
          <a:p>
            <a:pPr indent="0" lvl="0" marL="0" rtl="0" algn="l">
              <a:spcBef>
                <a:spcPts val="1000"/>
              </a:spcBef>
              <a:spcAft>
                <a:spcPts val="0"/>
              </a:spcAft>
              <a:buNone/>
            </a:pPr>
            <a:r>
              <a:t/>
            </a:r>
            <a:endParaRPr/>
          </a:p>
        </p:txBody>
      </p:sp>
      <p:sp>
        <p:nvSpPr>
          <p:cNvPr id="380" name="Google Shape;380;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118" name="Google Shape;118;p17"/>
          <p:cNvSpPr txBox="1"/>
          <p:nvPr>
            <p:ph idx="1" type="body"/>
          </p:nvPr>
        </p:nvSpPr>
        <p:spPr>
          <a:xfrm>
            <a:off x="468900" y="1282400"/>
            <a:ext cx="57720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accent3"/>
              </a:buClr>
              <a:buSzPts val="2600"/>
              <a:buChar char="•"/>
            </a:pPr>
            <a:r>
              <a:rPr b="1" lang="sv-SE">
                <a:solidFill>
                  <a:schemeClr val="accent3"/>
                </a:solidFill>
              </a:rPr>
              <a:t>System-level Testing</a:t>
            </a:r>
            <a:endParaRPr b="1">
              <a:solidFill>
                <a:schemeClr val="accent3"/>
              </a:solidFill>
            </a:endParaRPr>
          </a:p>
          <a:p>
            <a:pPr indent="-368300" lvl="1" marL="914400" marR="0" rtl="0" algn="l">
              <a:lnSpc>
                <a:spcPct val="100000"/>
              </a:lnSpc>
              <a:spcBef>
                <a:spcPts val="0"/>
              </a:spcBef>
              <a:spcAft>
                <a:spcPts val="0"/>
              </a:spcAft>
              <a:buSzPts val="2200"/>
              <a:buChar char="•"/>
            </a:pPr>
            <a:r>
              <a:rPr lang="sv-SE"/>
              <a:t>Tests </a:t>
            </a:r>
            <a:r>
              <a:rPr b="1" lang="sv-SE">
                <a:solidFill>
                  <a:schemeClr val="accent3"/>
                </a:solidFill>
              </a:rPr>
              <a:t>whole system</a:t>
            </a:r>
            <a:r>
              <a:rPr lang="sv-SE"/>
              <a:t> or </a:t>
            </a:r>
            <a:r>
              <a:rPr b="1" lang="sv-SE">
                <a:solidFill>
                  <a:schemeClr val="accent3"/>
                </a:solidFill>
              </a:rPr>
              <a:t>independent</a:t>
            </a:r>
            <a:r>
              <a:rPr lang="sv-SE"/>
              <a:t> subsystems through an </a:t>
            </a:r>
            <a:r>
              <a:rPr b="1" lang="sv-SE">
                <a:solidFill>
                  <a:schemeClr val="accent3"/>
                </a:solidFill>
              </a:rPr>
              <a:t>interface</a:t>
            </a:r>
            <a:r>
              <a:rPr lang="sv-SE"/>
              <a:t>.</a:t>
            </a:r>
            <a:endParaRPr/>
          </a:p>
          <a:p>
            <a:pPr indent="-368300" lvl="1" marL="914400" marR="0" rtl="0" algn="l">
              <a:lnSpc>
                <a:spcPct val="100000"/>
              </a:lnSpc>
              <a:spcBef>
                <a:spcPts val="0"/>
              </a:spcBef>
              <a:spcAft>
                <a:spcPts val="0"/>
              </a:spcAft>
              <a:buSzPts val="2200"/>
              <a:buChar char="•"/>
            </a:pPr>
            <a:r>
              <a:rPr b="1" lang="sv-SE">
                <a:solidFill>
                  <a:schemeClr val="accent3"/>
                </a:solidFill>
              </a:rPr>
              <a:t>Integrates</a:t>
            </a:r>
            <a:r>
              <a:rPr lang="sv-SE"/>
              <a:t> lower-level components</a:t>
            </a:r>
            <a:endParaRPr/>
          </a:p>
          <a:p>
            <a:pPr indent="-342900" lvl="2" marL="1371600" marR="0" rtl="0" algn="l">
              <a:lnSpc>
                <a:spcPct val="100000"/>
              </a:lnSpc>
              <a:spcBef>
                <a:spcPts val="0"/>
              </a:spcBef>
              <a:spcAft>
                <a:spcPts val="0"/>
              </a:spcAft>
              <a:buSzPts val="1800"/>
              <a:buChar char="•"/>
            </a:pPr>
            <a:r>
              <a:rPr lang="sv-SE"/>
              <a:t>(Subsystem-level) Does unit collaboration work correctly?</a:t>
            </a:r>
            <a:endParaRPr/>
          </a:p>
          <a:p>
            <a:pPr indent="-342900" lvl="2" marL="1371600" marR="0" rtl="0" algn="l">
              <a:lnSpc>
                <a:spcPct val="100000"/>
              </a:lnSpc>
              <a:spcBef>
                <a:spcPts val="0"/>
              </a:spcBef>
              <a:spcAft>
                <a:spcPts val="0"/>
              </a:spcAft>
              <a:buSzPts val="1800"/>
              <a:buChar char="•"/>
            </a:pPr>
            <a:r>
              <a:rPr lang="sv-SE"/>
              <a:t>(System-level) Does subsystem collaboration work correctly?</a:t>
            </a:r>
            <a:endParaRPr/>
          </a:p>
        </p:txBody>
      </p:sp>
      <p:sp>
        <p:nvSpPr>
          <p:cNvPr id="119" name="Google Shape;119;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0" name="Google Shape;120;p17"/>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122" name="Google Shape;122;p17"/>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123" name="Google Shape;123;p17"/>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124" name="Google Shape;124;p17"/>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126" name="Google Shape;126;p17"/>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128" name="Google Shape;128;p17"/>
          <p:cNvCxnSpPr>
            <a:endCxn id="127"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129" name="Google Shape;129;p17"/>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7"/>
          <p:cNvCxnSpPr>
            <a:stCxn id="129" idx="0"/>
            <a:endCxn id="131"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33" name="Google Shape;133;p17"/>
          <p:cNvCxnSpPr>
            <a:stCxn id="130"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7"/>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7"/>
          <p:cNvCxnSpPr>
            <a:stCxn id="134" idx="0"/>
            <a:endCxn id="136"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38" name="Google Shape;138;p17"/>
          <p:cNvCxnSpPr>
            <a:stCxn id="135"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 - Object Mocking</a:t>
            </a:r>
            <a:endParaRPr/>
          </a:p>
        </p:txBody>
      </p:sp>
      <p:sp>
        <p:nvSpPr>
          <p:cNvPr id="386" name="Google Shape;386;p44"/>
          <p:cNvSpPr txBox="1"/>
          <p:nvPr>
            <p:ph idx="1" type="body"/>
          </p:nvPr>
        </p:nvSpPr>
        <p:spPr>
          <a:xfrm>
            <a:off x="468896" y="1282400"/>
            <a:ext cx="45414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200"/>
              <a:t>Unit </a:t>
            </a:r>
            <a:r>
              <a:rPr lang="sv-SE" sz="2200"/>
              <a:t>may depend on unfinished (or untested) components. Can </a:t>
            </a:r>
            <a:r>
              <a:rPr b="1" lang="sv-SE" sz="2200"/>
              <a:t>mock </a:t>
            </a:r>
            <a:r>
              <a:rPr lang="sv-SE" sz="2200"/>
              <a:t>those components.</a:t>
            </a:r>
            <a:endParaRPr sz="2200"/>
          </a:p>
          <a:p>
            <a:pPr indent="-342900" lvl="0" marL="457200" marR="0" rtl="0" algn="l">
              <a:lnSpc>
                <a:spcPct val="100000"/>
              </a:lnSpc>
              <a:spcBef>
                <a:spcPts val="600"/>
              </a:spcBef>
              <a:spcAft>
                <a:spcPts val="0"/>
              </a:spcAft>
              <a:buSzPts val="1800"/>
              <a:buChar char="•"/>
            </a:pPr>
            <a:r>
              <a:rPr lang="sv-SE" sz="1800"/>
              <a:t>S</a:t>
            </a:r>
            <a:r>
              <a:rPr lang="sv-SE" sz="1800"/>
              <a:t>ame interface as real component, but hand-created simulation.</a:t>
            </a:r>
            <a:endParaRPr sz="1800"/>
          </a:p>
          <a:p>
            <a:pPr indent="-342900" lvl="0" marL="457200" marR="0" rtl="0" algn="l">
              <a:lnSpc>
                <a:spcPct val="100000"/>
              </a:lnSpc>
              <a:spcBef>
                <a:spcPts val="0"/>
              </a:spcBef>
              <a:spcAft>
                <a:spcPts val="0"/>
              </a:spcAft>
              <a:buSzPts val="1800"/>
              <a:buChar char="•"/>
            </a:pPr>
            <a:r>
              <a:rPr lang="sv-SE" sz="1800"/>
              <a:t>Can be used to simulate abnormal operation or rare events.</a:t>
            </a:r>
            <a:endParaRPr sz="1800"/>
          </a:p>
          <a:p>
            <a:pPr indent="-342900" lvl="1" marL="914400" marR="0" rtl="0" algn="l">
              <a:lnSpc>
                <a:spcPct val="100000"/>
              </a:lnSpc>
              <a:spcBef>
                <a:spcPts val="0"/>
              </a:spcBef>
              <a:spcAft>
                <a:spcPts val="0"/>
              </a:spcAft>
              <a:buSzPts val="1800"/>
              <a:buChar char="•"/>
            </a:pPr>
            <a:r>
              <a:rPr lang="sv-SE" sz="1800"/>
              <a:t>Ex. Place exact data in database needed to hit special outcome.</a:t>
            </a:r>
            <a:endParaRPr sz="1800"/>
          </a:p>
        </p:txBody>
      </p:sp>
      <p:sp>
        <p:nvSpPr>
          <p:cNvPr id="387" name="Google Shape;387;p44"/>
          <p:cNvSpPr/>
          <p:nvPr/>
        </p:nvSpPr>
        <p:spPr>
          <a:xfrm>
            <a:off x="5052625" y="1338325"/>
            <a:ext cx="1899600" cy="17742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WeatherData</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lang="sv-SE" sz="1200"/>
              <a:t>temperature</a:t>
            </a:r>
            <a:endParaRPr sz="1200"/>
          </a:p>
          <a:p>
            <a:pPr indent="0" lvl="0" marL="0" rtl="0" algn="l">
              <a:spcBef>
                <a:spcPts val="0"/>
              </a:spcBef>
              <a:spcAft>
                <a:spcPts val="0"/>
              </a:spcAft>
              <a:buNone/>
            </a:pPr>
            <a:r>
              <a:rPr lang="sv-SE" sz="1200"/>
              <a:t>windSpeed</a:t>
            </a:r>
            <a:endParaRPr sz="1200"/>
          </a:p>
          <a:p>
            <a:pPr indent="0" lvl="0" marL="0" rtl="0" algn="l">
              <a:spcBef>
                <a:spcPts val="0"/>
              </a:spcBef>
              <a:spcAft>
                <a:spcPts val="0"/>
              </a:spcAft>
              <a:buNone/>
            </a:pPr>
            <a:r>
              <a:rPr lang="sv-SE" sz="1200"/>
              <a:t>windDirection</a:t>
            </a:r>
            <a:endParaRPr sz="1200"/>
          </a:p>
          <a:p>
            <a:pPr indent="0" lvl="0" marL="0" rtl="0" algn="l">
              <a:spcBef>
                <a:spcPts val="0"/>
              </a:spcBef>
              <a:spcAft>
                <a:spcPts val="0"/>
              </a:spcAft>
              <a:buNone/>
            </a:pPr>
            <a:r>
              <a:rPr lang="sv-SE" sz="1200"/>
              <a:t>pressure</a:t>
            </a:r>
            <a:endParaRPr sz="1200"/>
          </a:p>
          <a:p>
            <a:pPr indent="0" lvl="0" marL="0" rtl="0" algn="l">
              <a:spcBef>
                <a:spcPts val="0"/>
              </a:spcBef>
              <a:spcAft>
                <a:spcPts val="0"/>
              </a:spcAft>
              <a:buNone/>
            </a:pPr>
            <a:r>
              <a:rPr lang="sv-SE" sz="1200"/>
              <a:t>lastReadingTime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sv-SE" sz="1200"/>
              <a:t>collect()</a:t>
            </a:r>
            <a:endParaRPr sz="1200"/>
          </a:p>
          <a:p>
            <a:pPr indent="0" lvl="0" marL="0" rtl="0" algn="l">
              <a:spcBef>
                <a:spcPts val="0"/>
              </a:spcBef>
              <a:spcAft>
                <a:spcPts val="0"/>
              </a:spcAft>
              <a:buNone/>
            </a:pPr>
            <a:r>
              <a:rPr lang="sv-SE" sz="1200"/>
              <a:t>summarize(time)</a:t>
            </a:r>
            <a:endParaRPr sz="1200"/>
          </a:p>
        </p:txBody>
      </p:sp>
      <p:cxnSp>
        <p:nvCxnSpPr>
          <p:cNvPr id="388" name="Google Shape;388;p44"/>
          <p:cNvCxnSpPr/>
          <p:nvPr/>
        </p:nvCxnSpPr>
        <p:spPr>
          <a:xfrm>
            <a:off x="5052625" y="1612041"/>
            <a:ext cx="1899600" cy="0"/>
          </a:xfrm>
          <a:prstGeom prst="straightConnector1">
            <a:avLst/>
          </a:prstGeom>
          <a:noFill/>
          <a:ln cap="flat" cmpd="sng" w="19050">
            <a:solidFill>
              <a:srgbClr val="2388DB"/>
            </a:solidFill>
            <a:prstDash val="solid"/>
            <a:round/>
            <a:headEnd len="med" w="med" type="none"/>
            <a:tailEnd len="med" w="med" type="none"/>
          </a:ln>
        </p:spPr>
      </p:cxnSp>
      <p:cxnSp>
        <p:nvCxnSpPr>
          <p:cNvPr id="389" name="Google Shape;389;p44"/>
          <p:cNvCxnSpPr/>
          <p:nvPr/>
        </p:nvCxnSpPr>
        <p:spPr>
          <a:xfrm>
            <a:off x="5052625" y="2689947"/>
            <a:ext cx="1899600" cy="0"/>
          </a:xfrm>
          <a:prstGeom prst="straightConnector1">
            <a:avLst/>
          </a:prstGeom>
          <a:noFill/>
          <a:ln cap="flat" cmpd="sng" w="19050">
            <a:solidFill>
              <a:srgbClr val="2388DB"/>
            </a:solidFill>
            <a:prstDash val="solid"/>
            <a:round/>
            <a:headEnd len="med" w="med" type="none"/>
            <a:tailEnd len="med" w="med" type="none"/>
          </a:ln>
        </p:spPr>
      </p:cxnSp>
      <p:sp>
        <p:nvSpPr>
          <p:cNvPr id="390" name="Google Shape;390;p44"/>
          <p:cNvSpPr/>
          <p:nvPr/>
        </p:nvSpPr>
        <p:spPr>
          <a:xfrm>
            <a:off x="7273050" y="2215650"/>
            <a:ext cx="1346700" cy="1269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Thermometer</a:t>
            </a:r>
            <a:endParaRPr b="1" sz="1200"/>
          </a:p>
          <a:p>
            <a:pPr indent="0" lvl="0" marL="0" rtl="0" algn="l">
              <a:spcBef>
                <a:spcPts val="0"/>
              </a:spcBef>
              <a:spcAft>
                <a:spcPts val="0"/>
              </a:spcAft>
              <a:buNone/>
            </a:pPr>
            <a:r>
              <a:t/>
            </a:r>
            <a:endParaRPr sz="600"/>
          </a:p>
          <a:p>
            <a:pPr indent="0" lvl="0" marL="0" rtl="0" algn="l">
              <a:spcBef>
                <a:spcPts val="0"/>
              </a:spcBef>
              <a:spcAft>
                <a:spcPts val="0"/>
              </a:spcAft>
              <a:buNone/>
            </a:pPr>
            <a:r>
              <a:rPr lang="sv-SE" sz="1200"/>
              <a:t>ther_identifier</a:t>
            </a:r>
            <a:endParaRPr sz="1200"/>
          </a:p>
          <a:p>
            <a:pPr indent="0" lvl="0" marL="0" rtl="0" algn="l">
              <a:spcBef>
                <a:spcPts val="0"/>
              </a:spcBef>
              <a:spcAft>
                <a:spcPts val="0"/>
              </a:spcAft>
              <a:buNone/>
            </a:pPr>
            <a:r>
              <a:rPr lang="sv-SE" sz="1200"/>
              <a:t>temperature</a:t>
            </a:r>
            <a:endParaRPr sz="1200"/>
          </a:p>
          <a:p>
            <a:pPr indent="0" lvl="0" marL="0" rtl="0" algn="l">
              <a:spcBef>
                <a:spcPts val="0"/>
              </a:spcBef>
              <a:spcAft>
                <a:spcPts val="0"/>
              </a:spcAft>
              <a:buNone/>
            </a:pPr>
            <a:r>
              <a:t/>
            </a:r>
            <a:endParaRPr sz="600"/>
          </a:p>
          <a:p>
            <a:pPr indent="0" lvl="0" marL="0" rtl="0" algn="l">
              <a:spcBef>
                <a:spcPts val="0"/>
              </a:spcBef>
              <a:spcAft>
                <a:spcPts val="0"/>
              </a:spcAft>
              <a:buNone/>
            </a:pPr>
            <a:r>
              <a:rPr lang="sv-SE" sz="1200"/>
              <a:t>get()</a:t>
            </a:r>
            <a:endParaRPr sz="1200"/>
          </a:p>
          <a:p>
            <a:pPr indent="0" lvl="0" marL="0" rtl="0" algn="l">
              <a:spcBef>
                <a:spcPts val="0"/>
              </a:spcBef>
              <a:spcAft>
                <a:spcPts val="0"/>
              </a:spcAft>
              <a:buNone/>
            </a:pPr>
            <a:r>
              <a:rPr lang="sv-SE" sz="1200"/>
              <a:t>shutdown()</a:t>
            </a:r>
            <a:endParaRPr sz="1200"/>
          </a:p>
          <a:p>
            <a:pPr indent="0" lvl="0" marL="0" rtl="0" algn="l">
              <a:spcBef>
                <a:spcPts val="0"/>
              </a:spcBef>
              <a:spcAft>
                <a:spcPts val="0"/>
              </a:spcAft>
              <a:buNone/>
            </a:pPr>
            <a:r>
              <a:rPr lang="sv-SE" sz="1200"/>
              <a:t>restart()</a:t>
            </a:r>
            <a:endParaRPr sz="1200"/>
          </a:p>
        </p:txBody>
      </p:sp>
      <p:cxnSp>
        <p:nvCxnSpPr>
          <p:cNvPr id="391" name="Google Shape;391;p44"/>
          <p:cNvCxnSpPr/>
          <p:nvPr/>
        </p:nvCxnSpPr>
        <p:spPr>
          <a:xfrm>
            <a:off x="7273050" y="2501316"/>
            <a:ext cx="1346700" cy="0"/>
          </a:xfrm>
          <a:prstGeom prst="straightConnector1">
            <a:avLst/>
          </a:prstGeom>
          <a:noFill/>
          <a:ln cap="flat" cmpd="sng" w="19050">
            <a:solidFill>
              <a:srgbClr val="2388DB"/>
            </a:solidFill>
            <a:prstDash val="solid"/>
            <a:round/>
            <a:headEnd len="med" w="med" type="none"/>
            <a:tailEnd len="med" w="med" type="none"/>
          </a:ln>
        </p:spPr>
      </p:cxnSp>
      <p:cxnSp>
        <p:nvCxnSpPr>
          <p:cNvPr id="392" name="Google Shape;392;p44"/>
          <p:cNvCxnSpPr/>
          <p:nvPr/>
        </p:nvCxnSpPr>
        <p:spPr>
          <a:xfrm>
            <a:off x="7273050" y="2918953"/>
            <a:ext cx="1346700" cy="0"/>
          </a:xfrm>
          <a:prstGeom prst="straightConnector1">
            <a:avLst/>
          </a:prstGeom>
          <a:noFill/>
          <a:ln cap="flat" cmpd="sng" w="19050">
            <a:solidFill>
              <a:srgbClr val="2388DB"/>
            </a:solidFill>
            <a:prstDash val="solid"/>
            <a:round/>
            <a:headEnd len="med" w="med" type="none"/>
            <a:tailEnd len="med" w="med" type="none"/>
          </a:ln>
        </p:spPr>
      </p:cxnSp>
      <p:sp>
        <p:nvSpPr>
          <p:cNvPr id="393" name="Google Shape;393;p44"/>
          <p:cNvSpPr/>
          <p:nvPr/>
        </p:nvSpPr>
        <p:spPr>
          <a:xfrm>
            <a:off x="5518050" y="3340899"/>
            <a:ext cx="1742400" cy="1269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Mock_Thermometer</a:t>
            </a:r>
            <a:endParaRPr b="1" sz="1200"/>
          </a:p>
          <a:p>
            <a:pPr indent="0" lvl="0" marL="0" rtl="0" algn="l">
              <a:spcBef>
                <a:spcPts val="0"/>
              </a:spcBef>
              <a:spcAft>
                <a:spcPts val="0"/>
              </a:spcAft>
              <a:buNone/>
            </a:pPr>
            <a:r>
              <a:t/>
            </a:r>
            <a:endParaRPr sz="600"/>
          </a:p>
          <a:p>
            <a:pPr indent="0" lvl="0" marL="0" rtl="0" algn="l">
              <a:spcBef>
                <a:spcPts val="0"/>
              </a:spcBef>
              <a:spcAft>
                <a:spcPts val="0"/>
              </a:spcAft>
              <a:buNone/>
            </a:pPr>
            <a:r>
              <a:rPr lang="sv-SE" sz="1200"/>
              <a:t>ther_identifier</a:t>
            </a:r>
            <a:endParaRPr sz="1200"/>
          </a:p>
          <a:p>
            <a:pPr indent="0" lvl="0" marL="0" rtl="0" algn="l">
              <a:spcBef>
                <a:spcPts val="0"/>
              </a:spcBef>
              <a:spcAft>
                <a:spcPts val="0"/>
              </a:spcAft>
              <a:buNone/>
            </a:pPr>
            <a:r>
              <a:rPr lang="sv-SE" sz="1200"/>
              <a:t>temperature</a:t>
            </a:r>
            <a:endParaRPr sz="1200"/>
          </a:p>
          <a:p>
            <a:pPr indent="0" lvl="0" marL="0" rtl="0" algn="l">
              <a:spcBef>
                <a:spcPts val="0"/>
              </a:spcBef>
              <a:spcAft>
                <a:spcPts val="0"/>
              </a:spcAft>
              <a:buNone/>
            </a:pPr>
            <a:r>
              <a:t/>
            </a:r>
            <a:endParaRPr sz="600"/>
          </a:p>
          <a:p>
            <a:pPr indent="0" lvl="0" marL="0" rtl="0" algn="l">
              <a:spcBef>
                <a:spcPts val="0"/>
              </a:spcBef>
              <a:spcAft>
                <a:spcPts val="0"/>
              </a:spcAft>
              <a:buNone/>
            </a:pPr>
            <a:r>
              <a:rPr lang="sv-SE" sz="1200"/>
              <a:t>get()</a:t>
            </a:r>
            <a:endParaRPr sz="1200"/>
          </a:p>
          <a:p>
            <a:pPr indent="0" lvl="0" marL="0" rtl="0" algn="l">
              <a:spcBef>
                <a:spcPts val="0"/>
              </a:spcBef>
              <a:spcAft>
                <a:spcPts val="0"/>
              </a:spcAft>
              <a:buNone/>
            </a:pPr>
            <a:r>
              <a:rPr lang="sv-SE" sz="1200"/>
              <a:t>shutdown()</a:t>
            </a:r>
            <a:endParaRPr sz="1200"/>
          </a:p>
          <a:p>
            <a:pPr indent="0" lvl="0" marL="0" rtl="0" algn="l">
              <a:spcBef>
                <a:spcPts val="0"/>
              </a:spcBef>
              <a:spcAft>
                <a:spcPts val="0"/>
              </a:spcAft>
              <a:buNone/>
            </a:pPr>
            <a:r>
              <a:rPr lang="sv-SE" sz="1200"/>
              <a:t>restart()</a:t>
            </a:r>
            <a:endParaRPr sz="1200"/>
          </a:p>
        </p:txBody>
      </p:sp>
      <p:cxnSp>
        <p:nvCxnSpPr>
          <p:cNvPr id="394" name="Google Shape;394;p44"/>
          <p:cNvCxnSpPr/>
          <p:nvPr/>
        </p:nvCxnSpPr>
        <p:spPr>
          <a:xfrm>
            <a:off x="5518050" y="3562125"/>
            <a:ext cx="1742400" cy="0"/>
          </a:xfrm>
          <a:prstGeom prst="straightConnector1">
            <a:avLst/>
          </a:prstGeom>
          <a:noFill/>
          <a:ln cap="flat" cmpd="sng" w="19050">
            <a:solidFill>
              <a:srgbClr val="2388DB"/>
            </a:solidFill>
            <a:prstDash val="solid"/>
            <a:round/>
            <a:headEnd len="med" w="med" type="none"/>
            <a:tailEnd len="med" w="med" type="none"/>
          </a:ln>
        </p:spPr>
      </p:cxnSp>
      <p:cxnSp>
        <p:nvCxnSpPr>
          <p:cNvPr id="395" name="Google Shape;395;p44"/>
          <p:cNvCxnSpPr/>
          <p:nvPr/>
        </p:nvCxnSpPr>
        <p:spPr>
          <a:xfrm>
            <a:off x="5518050" y="4011888"/>
            <a:ext cx="1742400" cy="0"/>
          </a:xfrm>
          <a:prstGeom prst="straightConnector1">
            <a:avLst/>
          </a:prstGeom>
          <a:noFill/>
          <a:ln cap="flat" cmpd="sng" w="19050">
            <a:solidFill>
              <a:srgbClr val="2388DB"/>
            </a:solidFill>
            <a:prstDash val="solid"/>
            <a:round/>
            <a:headEnd len="med" w="med" type="none"/>
            <a:tailEnd len="med" w="med" type="none"/>
          </a:ln>
        </p:spPr>
      </p:cxnSp>
      <p:cxnSp>
        <p:nvCxnSpPr>
          <p:cNvPr id="396" name="Google Shape;396;p44"/>
          <p:cNvCxnSpPr/>
          <p:nvPr/>
        </p:nvCxnSpPr>
        <p:spPr>
          <a:xfrm flipH="1" rot="10800000">
            <a:off x="6878175" y="2215650"/>
            <a:ext cx="1875300" cy="948600"/>
          </a:xfrm>
          <a:prstGeom prst="straightConnector1">
            <a:avLst/>
          </a:prstGeom>
          <a:noFill/>
          <a:ln cap="flat" cmpd="sng" w="38100">
            <a:solidFill>
              <a:srgbClr val="FF0000"/>
            </a:solidFill>
            <a:prstDash val="solid"/>
            <a:round/>
            <a:headEnd len="med" w="med" type="none"/>
            <a:tailEnd len="med" w="med" type="none"/>
          </a:ln>
        </p:spPr>
      </p:cxnSp>
      <p:cxnSp>
        <p:nvCxnSpPr>
          <p:cNvPr id="397" name="Google Shape;397;p44"/>
          <p:cNvCxnSpPr/>
          <p:nvPr/>
        </p:nvCxnSpPr>
        <p:spPr>
          <a:xfrm>
            <a:off x="5143500" y="3124200"/>
            <a:ext cx="318000" cy="887700"/>
          </a:xfrm>
          <a:prstGeom prst="straightConnector1">
            <a:avLst/>
          </a:prstGeom>
          <a:noFill/>
          <a:ln cap="flat" cmpd="sng" w="38100">
            <a:solidFill>
              <a:srgbClr val="000000"/>
            </a:solidFill>
            <a:prstDash val="solid"/>
            <a:round/>
            <a:headEnd len="med" w="med" type="none"/>
            <a:tailEnd len="med" w="med" type="triangle"/>
          </a:ln>
        </p:spPr>
      </p:cxnSp>
      <p:sp>
        <p:nvSpPr>
          <p:cNvPr id="398" name="Google Shape;398;p44"/>
          <p:cNvSpPr/>
          <p:nvPr/>
        </p:nvSpPr>
        <p:spPr>
          <a:xfrm>
            <a:off x="6589650" y="4174376"/>
            <a:ext cx="2240100" cy="711900"/>
          </a:xfrm>
          <a:prstGeom prst="foldedCorner">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get(){</a:t>
            </a:r>
            <a:endParaRPr/>
          </a:p>
          <a:p>
            <a:pPr indent="0" lvl="0" marL="0" rtl="0" algn="l">
              <a:spcBef>
                <a:spcPts val="0"/>
              </a:spcBef>
              <a:spcAft>
                <a:spcPts val="0"/>
              </a:spcAft>
              <a:buNone/>
            </a:pPr>
            <a:r>
              <a:rPr lang="sv-SE"/>
              <a:t>	return 98;</a:t>
            </a:r>
            <a:endParaRPr/>
          </a:p>
          <a:p>
            <a:pPr indent="0" lvl="0" marL="0" rtl="0" algn="l">
              <a:spcBef>
                <a:spcPts val="0"/>
              </a:spcBef>
              <a:spcAft>
                <a:spcPts val="0"/>
              </a:spcAft>
              <a:buNone/>
            </a:pPr>
            <a:r>
              <a:rPr lang="sv-SE"/>
              <a:t>}</a:t>
            </a:r>
            <a:endParaRPr/>
          </a:p>
        </p:txBody>
      </p:sp>
      <p:sp>
        <p:nvSpPr>
          <p:cNvPr id="399" name="Google Shape;399;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Mocking Example </a:t>
            </a:r>
            <a:endParaRPr/>
          </a:p>
        </p:txBody>
      </p:sp>
      <p:sp>
        <p:nvSpPr>
          <p:cNvPr id="405" name="Google Shape;405;p45"/>
          <p:cNvSpPr txBox="1"/>
          <p:nvPr>
            <p:ph idx="1" type="body"/>
          </p:nvPr>
        </p:nvSpPr>
        <p:spPr>
          <a:xfrm>
            <a:off x="468900" y="1166475"/>
            <a:ext cx="8217900" cy="35964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600"/>
              </a:spcBef>
              <a:spcAft>
                <a:spcPts val="0"/>
              </a:spcAft>
              <a:buSzPts val="2400"/>
              <a:buChar char="•"/>
            </a:pPr>
            <a:r>
              <a:rPr lang="sv-SE" sz="2400"/>
              <a:t>Declare a mock object:</a:t>
            </a:r>
            <a:br>
              <a:rPr lang="sv-SE" sz="2400"/>
            </a:br>
            <a:r>
              <a:rPr b="1" lang="sv-SE" sz="1800">
                <a:latin typeface="Consolas"/>
                <a:ea typeface="Consolas"/>
                <a:cs typeface="Consolas"/>
                <a:sym typeface="Consolas"/>
              </a:rPr>
              <a:t>LinkedList mList = mock(LinkedList.class);</a:t>
            </a:r>
            <a:endParaRPr b="1" sz="1800">
              <a:latin typeface="Consolas"/>
              <a:ea typeface="Consolas"/>
              <a:cs typeface="Consolas"/>
              <a:sym typeface="Consolas"/>
            </a:endParaRPr>
          </a:p>
          <a:p>
            <a:pPr indent="-381000" lvl="0" marL="457200" marR="0" rtl="0" algn="l">
              <a:lnSpc>
                <a:spcPct val="100000"/>
              </a:lnSpc>
              <a:spcBef>
                <a:spcPts val="0"/>
              </a:spcBef>
              <a:spcAft>
                <a:spcPts val="0"/>
              </a:spcAft>
              <a:buSzPts val="2400"/>
              <a:buChar char="•"/>
            </a:pPr>
            <a:r>
              <a:rPr lang="sv-SE" sz="2400"/>
              <a:t>Specify method behavior:</a:t>
            </a:r>
            <a:br>
              <a:rPr lang="sv-SE" sz="2400"/>
            </a:br>
            <a:r>
              <a:rPr b="1" lang="sv-SE" sz="1800">
                <a:latin typeface="Consolas"/>
                <a:ea typeface="Consolas"/>
                <a:cs typeface="Consolas"/>
                <a:sym typeface="Consolas"/>
              </a:rPr>
              <a:t>when(mList.get(0)).thenReturn(“first”);</a:t>
            </a:r>
            <a:endParaRPr b="1" sz="1800">
              <a:latin typeface="Consolas"/>
              <a:ea typeface="Consolas"/>
              <a:cs typeface="Consolas"/>
              <a:sym typeface="Consolas"/>
            </a:endParaRPr>
          </a:p>
          <a:p>
            <a:pPr indent="-381000" lvl="1" marL="914400" rtl="0" algn="l">
              <a:spcBef>
                <a:spcPts val="500"/>
              </a:spcBef>
              <a:spcAft>
                <a:spcPts val="0"/>
              </a:spcAft>
              <a:buSzPts val="2400"/>
              <a:buChar char="•"/>
            </a:pPr>
            <a:r>
              <a:rPr lang="sv-SE" sz="2400"/>
              <a:t>Returns “first”: </a:t>
            </a:r>
            <a:r>
              <a:rPr lang="sv-SE" sz="2400">
                <a:latin typeface="Consolas"/>
                <a:ea typeface="Consolas"/>
                <a:cs typeface="Consolas"/>
                <a:sym typeface="Consolas"/>
              </a:rPr>
              <a:t>mList.get(0);</a:t>
            </a:r>
            <a:endParaRPr sz="2400">
              <a:latin typeface="Consolas"/>
              <a:ea typeface="Consolas"/>
              <a:cs typeface="Consolas"/>
              <a:sym typeface="Consolas"/>
            </a:endParaRPr>
          </a:p>
          <a:p>
            <a:pPr indent="-381000" lvl="1" marL="914400" rtl="0" algn="l">
              <a:spcBef>
                <a:spcPts val="500"/>
              </a:spcBef>
              <a:spcAft>
                <a:spcPts val="0"/>
              </a:spcAft>
              <a:buSzPts val="2400"/>
              <a:buChar char="•"/>
            </a:pPr>
            <a:r>
              <a:rPr lang="sv-SE" sz="2400"/>
              <a:t>Returns null: </a:t>
            </a:r>
            <a:r>
              <a:rPr lang="sv-SE" sz="2400">
                <a:latin typeface="Consolas"/>
                <a:ea typeface="Consolas"/>
                <a:cs typeface="Consolas"/>
                <a:sym typeface="Consolas"/>
              </a:rPr>
              <a:t>mList.get(99);</a:t>
            </a:r>
            <a:endParaRPr sz="2400">
              <a:latin typeface="Consolas"/>
              <a:ea typeface="Consolas"/>
              <a:cs typeface="Consolas"/>
              <a:sym typeface="Consolas"/>
            </a:endParaRPr>
          </a:p>
          <a:p>
            <a:pPr indent="-381000" lvl="2" marL="1371600" rtl="0" algn="l">
              <a:spcBef>
                <a:spcPts val="500"/>
              </a:spcBef>
              <a:spcAft>
                <a:spcPts val="0"/>
              </a:spcAft>
              <a:buSzPts val="2400"/>
              <a:buChar char="•"/>
            </a:pPr>
            <a:r>
              <a:rPr lang="sv-SE" sz="2400"/>
              <a:t>Because behavior for “99” is not specified.</a:t>
            </a:r>
            <a:endParaRPr sz="2400">
              <a:latin typeface="Consolas"/>
              <a:ea typeface="Consolas"/>
              <a:cs typeface="Consolas"/>
              <a:sym typeface="Consolas"/>
            </a:endParaRPr>
          </a:p>
          <a:p>
            <a:pPr indent="457200" lvl="0" marL="0" rtl="0" algn="l">
              <a:spcBef>
                <a:spcPts val="1000"/>
              </a:spcBef>
              <a:spcAft>
                <a:spcPts val="0"/>
              </a:spcAft>
              <a:buNone/>
            </a:pPr>
            <a:r>
              <a:rPr b="1" lang="sv-SE" sz="1800">
                <a:latin typeface="Consolas"/>
                <a:ea typeface="Consolas"/>
                <a:cs typeface="Consolas"/>
                <a:sym typeface="Consolas"/>
              </a:rPr>
              <a:t>when(mList.get(anyInt()).thenReturn(“element”);</a:t>
            </a:r>
            <a:endParaRPr b="1" sz="1800"/>
          </a:p>
          <a:p>
            <a:pPr indent="-381000" lvl="1" marL="914400" marR="0" rtl="0" algn="l">
              <a:lnSpc>
                <a:spcPct val="100000"/>
              </a:lnSpc>
              <a:spcBef>
                <a:spcPts val="600"/>
              </a:spcBef>
              <a:spcAft>
                <a:spcPts val="0"/>
              </a:spcAft>
              <a:buSzPts val="2400"/>
              <a:buFont typeface="Arial"/>
              <a:buChar char="•"/>
            </a:pPr>
            <a:r>
              <a:rPr lang="sv-SE" sz="2400">
                <a:latin typeface="Consolas"/>
                <a:ea typeface="Consolas"/>
                <a:cs typeface="Consolas"/>
                <a:sym typeface="Consolas"/>
              </a:rPr>
              <a:t>mList.get(0), mList.get(99) </a:t>
            </a:r>
            <a:r>
              <a:rPr lang="sv-SE" sz="2400"/>
              <a:t>both return “element”, as all input are specified.</a:t>
            </a:r>
            <a:br>
              <a:rPr lang="sv-SE" sz="2400"/>
            </a:br>
            <a:endParaRPr sz="2400"/>
          </a:p>
          <a:p>
            <a:pPr indent="0" lvl="0" marL="0" marR="0" rtl="0" algn="l">
              <a:lnSpc>
                <a:spcPct val="120000"/>
              </a:lnSpc>
              <a:spcBef>
                <a:spcPts val="0"/>
              </a:spcBef>
              <a:spcAft>
                <a:spcPts val="0"/>
              </a:spcAft>
              <a:buNone/>
            </a:pPr>
            <a:r>
              <a:t/>
            </a:r>
            <a:endParaRPr sz="2400"/>
          </a:p>
        </p:txBody>
      </p:sp>
      <p:sp>
        <p:nvSpPr>
          <p:cNvPr id="406" name="Google Shape;406;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07" name="Google Shape;407;p45"/>
          <p:cNvPicPr preferRelativeResize="0"/>
          <p:nvPr/>
        </p:nvPicPr>
        <p:blipFill>
          <a:blip r:embed="rId3">
            <a:alphaModFix/>
          </a:blip>
          <a:stretch>
            <a:fillRect/>
          </a:stretch>
        </p:blipFill>
        <p:spPr>
          <a:xfrm>
            <a:off x="5661225" y="313850"/>
            <a:ext cx="3091925" cy="1545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Mocking Within a Test</a:t>
            </a:r>
            <a:endParaRPr/>
          </a:p>
        </p:txBody>
      </p:sp>
      <p:sp>
        <p:nvSpPr>
          <p:cNvPr id="413" name="Google Shape;413;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200">
                <a:latin typeface="Consolas"/>
                <a:ea typeface="Consolas"/>
                <a:cs typeface="Consolas"/>
                <a:sym typeface="Consolas"/>
              </a:rPr>
              <a:t>@test</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public void temperatureTest(){</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    </a:t>
            </a:r>
            <a:r>
              <a:rPr b="1" lang="sv-SE" sz="2200">
                <a:solidFill>
                  <a:schemeClr val="accent3"/>
                </a:solidFill>
                <a:latin typeface="Consolas"/>
                <a:ea typeface="Consolas"/>
                <a:cs typeface="Consolas"/>
                <a:sym typeface="Consolas"/>
              </a:rPr>
              <a:t>Thermometer mockTherm = mock(Thermometer.class);</a:t>
            </a:r>
            <a:endParaRPr b="1" sz="2200">
              <a:solidFill>
                <a:schemeClr val="accent3"/>
              </a:solidFill>
              <a:latin typeface="Consolas"/>
              <a:ea typeface="Consolas"/>
              <a:cs typeface="Consolas"/>
              <a:sym typeface="Consolas"/>
            </a:endParaRPr>
          </a:p>
          <a:p>
            <a:pPr indent="0" lvl="0" marL="0" marR="0" rtl="0" algn="l">
              <a:lnSpc>
                <a:spcPct val="100000"/>
              </a:lnSpc>
              <a:spcBef>
                <a:spcPts val="600"/>
              </a:spcBef>
              <a:spcAft>
                <a:spcPts val="0"/>
              </a:spcAft>
              <a:buNone/>
            </a:pPr>
            <a:r>
              <a:rPr b="1" lang="sv-SE" sz="2200">
                <a:solidFill>
                  <a:schemeClr val="accent3"/>
                </a:solidFill>
                <a:latin typeface="Consolas"/>
                <a:ea typeface="Consolas"/>
                <a:cs typeface="Consolas"/>
                <a:sym typeface="Consolas"/>
              </a:rPr>
              <a:t>    when(mockTherm.get()).thenReturn(98);</a:t>
            </a:r>
            <a:endParaRPr b="1" sz="2200">
              <a:solidFill>
                <a:schemeClr val="accent3"/>
              </a:solidFill>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    WeatherData wData = new WeatherData();</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    wData.collect(mockTherm);</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    assertEquals(98, wData.temperature);</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a:t>
            </a:r>
            <a:br>
              <a:rPr lang="sv-SE" sz="2200"/>
            </a:br>
            <a:endParaRPr sz="2200"/>
          </a:p>
          <a:p>
            <a:pPr indent="0" lvl="0" marL="0" marR="0" rtl="0" algn="l">
              <a:lnSpc>
                <a:spcPct val="120000"/>
              </a:lnSpc>
              <a:spcBef>
                <a:spcPts val="0"/>
              </a:spcBef>
              <a:spcAft>
                <a:spcPts val="0"/>
              </a:spcAft>
              <a:buNone/>
            </a:pPr>
            <a:r>
              <a:t/>
            </a:r>
            <a:endParaRPr sz="2200"/>
          </a:p>
        </p:txBody>
      </p:sp>
      <p:sp>
        <p:nvSpPr>
          <p:cNvPr id="414" name="Google Shape;414;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15" name="Google Shape;415;p46"/>
          <p:cNvPicPr preferRelativeResize="0"/>
          <p:nvPr/>
        </p:nvPicPr>
        <p:blipFill>
          <a:blip r:embed="rId3">
            <a:alphaModFix/>
          </a:blip>
          <a:stretch>
            <a:fillRect/>
          </a:stretch>
        </p:blipFill>
        <p:spPr>
          <a:xfrm>
            <a:off x="5918750" y="460150"/>
            <a:ext cx="2978750" cy="1489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2" name="Google Shape;422;p4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9" name="Google Shape;429;p4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Build Systems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Systems</a:t>
            </a:r>
            <a:endParaRPr/>
          </a:p>
        </p:txBody>
      </p:sp>
      <p:sp>
        <p:nvSpPr>
          <p:cNvPr id="435" name="Google Shape;435;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Building, running tests, packaging and distributing are very common, effort-intensive tasks.</a:t>
            </a:r>
            <a:endParaRPr/>
          </a:p>
          <a:p>
            <a:pPr indent="-368300" lvl="1" marL="914400" rtl="0" algn="l">
              <a:spcBef>
                <a:spcPts val="500"/>
              </a:spcBef>
              <a:spcAft>
                <a:spcPts val="0"/>
              </a:spcAft>
              <a:buSzPts val="2200"/>
              <a:buChar char="•"/>
            </a:pPr>
            <a:r>
              <a:rPr lang="sv-SE"/>
              <a:t>Building and deploying should be as easy as possible.</a:t>
            </a:r>
            <a:endParaRPr/>
          </a:p>
          <a:p>
            <a:pPr indent="-393700" lvl="0" marL="457200" rtl="0" algn="l">
              <a:spcBef>
                <a:spcPts val="1000"/>
              </a:spcBef>
              <a:spcAft>
                <a:spcPts val="0"/>
              </a:spcAft>
              <a:buSzPts val="2600"/>
              <a:buChar char="•"/>
            </a:pPr>
            <a:r>
              <a:rPr b="1" lang="sv-SE">
                <a:solidFill>
                  <a:schemeClr val="accent3"/>
                </a:solidFill>
              </a:rPr>
              <a:t>Build systems</a:t>
            </a:r>
            <a:r>
              <a:rPr b="1" lang="sv-SE"/>
              <a:t> </a:t>
            </a:r>
            <a:r>
              <a:rPr lang="sv-SE"/>
              <a:t>ease process by automating as much as possible.</a:t>
            </a:r>
            <a:endParaRPr/>
          </a:p>
          <a:p>
            <a:pPr indent="-368300" lvl="1" marL="914400" rtl="0" algn="l">
              <a:spcBef>
                <a:spcPts val="500"/>
              </a:spcBef>
              <a:spcAft>
                <a:spcPts val="0"/>
              </a:spcAft>
              <a:buSzPts val="2200"/>
              <a:buChar char="•"/>
            </a:pPr>
            <a:r>
              <a:rPr lang="sv-SE"/>
              <a:t>Repetitive tasks can be automated and run at-will.</a:t>
            </a:r>
            <a:endParaRPr/>
          </a:p>
        </p:txBody>
      </p:sp>
      <p:sp>
        <p:nvSpPr>
          <p:cNvPr id="436" name="Google Shape;436;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Systems</a:t>
            </a:r>
            <a:endParaRPr/>
          </a:p>
        </p:txBody>
      </p:sp>
      <p:sp>
        <p:nvSpPr>
          <p:cNvPr id="442" name="Google Shape;442;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SzPts val="3000"/>
              <a:buFont typeface="Arial"/>
              <a:buChar char="•"/>
            </a:pPr>
            <a:r>
              <a:rPr lang="sv-SE"/>
              <a:t>A</a:t>
            </a:r>
            <a:r>
              <a:rPr lang="sv-SE"/>
              <a:t>llow control over code compilation, test execution, executable packaging, and deployment.</a:t>
            </a:r>
            <a:endParaRPr/>
          </a:p>
          <a:p>
            <a:pPr indent="-393700" lvl="0" marL="457200" marR="0" rtl="0" algn="l">
              <a:lnSpc>
                <a:spcPct val="100000"/>
              </a:lnSpc>
              <a:spcBef>
                <a:spcPts val="0"/>
              </a:spcBef>
              <a:spcAft>
                <a:spcPts val="0"/>
              </a:spcAft>
              <a:buSzPts val="2600"/>
              <a:buChar char="•"/>
            </a:pPr>
            <a:r>
              <a:rPr lang="sv-SE"/>
              <a:t>Script defines actions that can be automatically invoked at any time.</a:t>
            </a:r>
            <a:endParaRPr/>
          </a:p>
          <a:p>
            <a:pPr indent="-419100" lvl="0" marL="457200" marR="0" rtl="0" algn="l">
              <a:lnSpc>
                <a:spcPct val="100000"/>
              </a:lnSpc>
              <a:spcBef>
                <a:spcPts val="0"/>
              </a:spcBef>
              <a:spcAft>
                <a:spcPts val="0"/>
              </a:spcAft>
              <a:buSzPts val="3000"/>
              <a:buFont typeface="Arial"/>
              <a:buChar char="•"/>
            </a:pPr>
            <a:r>
              <a:rPr lang="sv-SE"/>
              <a:t>Many frameworks for build scripting. </a:t>
            </a:r>
            <a:endParaRPr/>
          </a:p>
          <a:p>
            <a:pPr indent="-419100" lvl="1" marL="914400" marR="0" rtl="0" algn="l">
              <a:lnSpc>
                <a:spcPct val="100000"/>
              </a:lnSpc>
              <a:spcBef>
                <a:spcPts val="0"/>
              </a:spcBef>
              <a:spcAft>
                <a:spcPts val="0"/>
              </a:spcAft>
              <a:buSzPts val="3000"/>
              <a:buFont typeface="Arial"/>
              <a:buChar char="•"/>
            </a:pPr>
            <a:r>
              <a:rPr lang="sv-SE"/>
              <a:t>Most popular for Java: Ant, Maven, Gradle.</a:t>
            </a:r>
            <a:endParaRPr/>
          </a:p>
          <a:p>
            <a:pPr indent="-368300" lvl="1" marL="914400" marR="0" rtl="0" algn="l">
              <a:lnSpc>
                <a:spcPct val="100000"/>
              </a:lnSpc>
              <a:spcBef>
                <a:spcPts val="0"/>
              </a:spcBef>
              <a:spcAft>
                <a:spcPts val="0"/>
              </a:spcAft>
              <a:buSzPts val="2200"/>
              <a:buChar char="•"/>
            </a:pPr>
            <a:r>
              <a:rPr lang="sv-SE"/>
              <a:t>Gradle very common for Android projects.</a:t>
            </a:r>
            <a:endParaRPr/>
          </a:p>
          <a:p>
            <a:pPr indent="0" lvl="0" marL="0" marR="0" rtl="0" algn="l">
              <a:lnSpc>
                <a:spcPct val="120000"/>
              </a:lnSpc>
              <a:spcBef>
                <a:spcPts val="0"/>
              </a:spcBef>
              <a:spcAft>
                <a:spcPts val="0"/>
              </a:spcAft>
              <a:buNone/>
            </a:pPr>
            <a:r>
              <a:t/>
            </a:r>
            <a:endParaRPr/>
          </a:p>
        </p:txBody>
      </p:sp>
      <p:sp>
        <p:nvSpPr>
          <p:cNvPr id="443" name="Google Shape;443;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Lifecycle</a:t>
            </a:r>
            <a:endParaRPr/>
          </a:p>
        </p:txBody>
      </p:sp>
      <p:sp>
        <p:nvSpPr>
          <p:cNvPr id="449" name="Google Shape;449;p51"/>
          <p:cNvSpPr txBox="1"/>
          <p:nvPr>
            <p:ph idx="1" type="body"/>
          </p:nvPr>
        </p:nvSpPr>
        <p:spPr>
          <a:xfrm>
            <a:off x="468900" y="1583150"/>
            <a:ext cx="8217900" cy="31797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b="1" lang="sv-SE" sz="2200">
                <a:solidFill>
                  <a:schemeClr val="accent3"/>
                </a:solidFill>
              </a:rPr>
              <a:t>Validate</a:t>
            </a:r>
            <a:r>
              <a:rPr lang="sv-SE" sz="2200"/>
              <a:t> the project is correct and all necessary information is available</a:t>
            </a:r>
            <a:endParaRPr sz="2200"/>
          </a:p>
          <a:p>
            <a:pPr indent="-368300" lvl="0" marL="457200" rtl="0" algn="l">
              <a:spcBef>
                <a:spcPts val="1000"/>
              </a:spcBef>
              <a:spcAft>
                <a:spcPts val="0"/>
              </a:spcAft>
              <a:buSzPts val="2200"/>
              <a:buChar char="•"/>
            </a:pPr>
            <a:r>
              <a:rPr b="1" lang="sv-SE" sz="2200">
                <a:solidFill>
                  <a:schemeClr val="accent3"/>
                </a:solidFill>
              </a:rPr>
              <a:t>Compile</a:t>
            </a:r>
            <a:r>
              <a:rPr lang="sv-SE" sz="2200"/>
              <a:t> the source code of the project.</a:t>
            </a:r>
            <a:endParaRPr sz="2200"/>
          </a:p>
          <a:p>
            <a:pPr indent="-368300" lvl="0" marL="457200" rtl="0" algn="l">
              <a:spcBef>
                <a:spcPts val="1000"/>
              </a:spcBef>
              <a:spcAft>
                <a:spcPts val="0"/>
              </a:spcAft>
              <a:buSzPts val="2200"/>
              <a:buChar char="•"/>
            </a:pPr>
            <a:r>
              <a:rPr b="1" lang="sv-SE" sz="2200">
                <a:solidFill>
                  <a:schemeClr val="accent3"/>
                </a:solidFill>
              </a:rPr>
              <a:t>Test</a:t>
            </a:r>
            <a:r>
              <a:rPr lang="sv-SE" sz="2200">
                <a:solidFill>
                  <a:schemeClr val="accent3"/>
                </a:solidFill>
              </a:rPr>
              <a:t> </a:t>
            </a:r>
            <a:r>
              <a:rPr lang="sv-SE" sz="2200"/>
              <a:t>the source code using a suitable unit testing framework. </a:t>
            </a:r>
            <a:endParaRPr sz="2200"/>
          </a:p>
          <a:p>
            <a:pPr indent="-368300" lvl="1" marL="914400" rtl="0" algn="l">
              <a:spcBef>
                <a:spcPts val="500"/>
              </a:spcBef>
              <a:spcAft>
                <a:spcPts val="0"/>
              </a:spcAft>
              <a:buSzPts val="2200"/>
              <a:buChar char="•"/>
            </a:pPr>
            <a:r>
              <a:rPr b="1" lang="sv-SE">
                <a:solidFill>
                  <a:schemeClr val="accent3"/>
                </a:solidFill>
              </a:rPr>
              <a:t>U</a:t>
            </a:r>
            <a:r>
              <a:rPr b="1" lang="sv-SE">
                <a:solidFill>
                  <a:schemeClr val="accent3"/>
                </a:solidFill>
              </a:rPr>
              <a:t>nit tests</a:t>
            </a:r>
            <a:r>
              <a:rPr lang="sv-SE"/>
              <a:t> and </a:t>
            </a:r>
            <a:r>
              <a:rPr b="1" lang="sv-SE">
                <a:solidFill>
                  <a:schemeClr val="accent3"/>
                </a:solidFill>
              </a:rPr>
              <a:t>subsystem</a:t>
            </a:r>
            <a:r>
              <a:rPr b="1" lang="sv-SE">
                <a:solidFill>
                  <a:schemeClr val="accent4"/>
                </a:solidFill>
              </a:rPr>
              <a:t> </a:t>
            </a:r>
            <a:r>
              <a:rPr b="1" lang="sv-SE">
                <a:solidFill>
                  <a:schemeClr val="accent3"/>
                </a:solidFill>
              </a:rPr>
              <a:t>integration tests</a:t>
            </a:r>
            <a:r>
              <a:rPr lang="sv-SE"/>
              <a:t>.</a:t>
            </a:r>
            <a:endParaRPr/>
          </a:p>
          <a:p>
            <a:pPr indent="-368300" lvl="0" marL="457200" rtl="0" algn="l">
              <a:spcBef>
                <a:spcPts val="1000"/>
              </a:spcBef>
              <a:spcAft>
                <a:spcPts val="0"/>
              </a:spcAft>
              <a:buSzPts val="2200"/>
              <a:buChar char="•"/>
            </a:pPr>
            <a:r>
              <a:rPr lang="sv-SE" sz="2200"/>
              <a:t>Take the compiled code and </a:t>
            </a:r>
            <a:r>
              <a:rPr b="1" lang="sv-SE" sz="2200">
                <a:solidFill>
                  <a:schemeClr val="accent3"/>
                </a:solidFill>
              </a:rPr>
              <a:t>package</a:t>
            </a:r>
            <a:r>
              <a:rPr lang="sv-SE" sz="2200"/>
              <a:t> it in its distributable format, such as a JAR.</a:t>
            </a:r>
            <a:endParaRPr sz="2200"/>
          </a:p>
        </p:txBody>
      </p:sp>
      <p:sp>
        <p:nvSpPr>
          <p:cNvPr id="450" name="Google Shape;45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451" name="Google Shape;451;p51"/>
          <p:cNvSpPr/>
          <p:nvPr/>
        </p:nvSpPr>
        <p:spPr>
          <a:xfrm>
            <a:off x="193550"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Validate</a:t>
            </a:r>
            <a:endParaRPr b="1"/>
          </a:p>
        </p:txBody>
      </p:sp>
      <p:sp>
        <p:nvSpPr>
          <p:cNvPr id="452" name="Google Shape;452;p51"/>
          <p:cNvSpPr/>
          <p:nvPr/>
        </p:nvSpPr>
        <p:spPr>
          <a:xfrm>
            <a:off x="1474483"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Compile</a:t>
            </a:r>
            <a:endParaRPr b="1"/>
          </a:p>
        </p:txBody>
      </p:sp>
      <p:sp>
        <p:nvSpPr>
          <p:cNvPr id="453" name="Google Shape;453;p51"/>
          <p:cNvSpPr/>
          <p:nvPr/>
        </p:nvSpPr>
        <p:spPr>
          <a:xfrm>
            <a:off x="2755416"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a:t>
            </a:r>
            <a:endParaRPr b="1"/>
          </a:p>
        </p:txBody>
      </p:sp>
      <p:sp>
        <p:nvSpPr>
          <p:cNvPr id="454" name="Google Shape;454;p51"/>
          <p:cNvSpPr/>
          <p:nvPr/>
        </p:nvSpPr>
        <p:spPr>
          <a:xfrm>
            <a:off x="4036348"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Package</a:t>
            </a:r>
            <a:endParaRPr b="1"/>
          </a:p>
        </p:txBody>
      </p:sp>
      <p:sp>
        <p:nvSpPr>
          <p:cNvPr id="455" name="Google Shape;455;p51"/>
          <p:cNvSpPr/>
          <p:nvPr/>
        </p:nvSpPr>
        <p:spPr>
          <a:xfrm>
            <a:off x="5317281"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Verify</a:t>
            </a:r>
            <a:endParaRPr b="1"/>
          </a:p>
        </p:txBody>
      </p:sp>
      <p:sp>
        <p:nvSpPr>
          <p:cNvPr id="456" name="Google Shape;456;p51"/>
          <p:cNvSpPr/>
          <p:nvPr/>
        </p:nvSpPr>
        <p:spPr>
          <a:xfrm>
            <a:off x="6598214"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Install</a:t>
            </a:r>
            <a:endParaRPr b="1"/>
          </a:p>
        </p:txBody>
      </p:sp>
      <p:sp>
        <p:nvSpPr>
          <p:cNvPr id="457" name="Google Shape;457;p51"/>
          <p:cNvSpPr/>
          <p:nvPr/>
        </p:nvSpPr>
        <p:spPr>
          <a:xfrm>
            <a:off x="7879147"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Deploy</a:t>
            </a:r>
            <a:endParaRPr b="1"/>
          </a:p>
        </p:txBody>
      </p:sp>
      <p:cxnSp>
        <p:nvCxnSpPr>
          <p:cNvPr id="458" name="Google Shape;458;p51"/>
          <p:cNvCxnSpPr>
            <a:stCxn id="451" idx="3"/>
            <a:endCxn id="452" idx="1"/>
          </p:cNvCxnSpPr>
          <p:nvPr/>
        </p:nvCxnSpPr>
        <p:spPr>
          <a:xfrm>
            <a:off x="1264850"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59" name="Google Shape;459;p51"/>
          <p:cNvCxnSpPr>
            <a:endCxn id="453" idx="1"/>
          </p:cNvCxnSpPr>
          <p:nvPr/>
        </p:nvCxnSpPr>
        <p:spPr>
          <a:xfrm>
            <a:off x="2545716"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60" name="Google Shape;460;p51"/>
          <p:cNvCxnSpPr>
            <a:stCxn id="453" idx="3"/>
            <a:endCxn id="454" idx="1"/>
          </p:cNvCxnSpPr>
          <p:nvPr/>
        </p:nvCxnSpPr>
        <p:spPr>
          <a:xfrm>
            <a:off x="3826716"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61" name="Google Shape;461;p51"/>
          <p:cNvCxnSpPr>
            <a:endCxn id="455" idx="1"/>
          </p:cNvCxnSpPr>
          <p:nvPr/>
        </p:nvCxnSpPr>
        <p:spPr>
          <a:xfrm>
            <a:off x="5107581"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62" name="Google Shape;462;p51"/>
          <p:cNvCxnSpPr>
            <a:endCxn id="456" idx="1"/>
          </p:cNvCxnSpPr>
          <p:nvPr/>
        </p:nvCxnSpPr>
        <p:spPr>
          <a:xfrm>
            <a:off x="6388514"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63" name="Google Shape;463;p51"/>
          <p:cNvCxnSpPr>
            <a:stCxn id="456" idx="3"/>
            <a:endCxn id="457" idx="1"/>
          </p:cNvCxnSpPr>
          <p:nvPr/>
        </p:nvCxnSpPr>
        <p:spPr>
          <a:xfrm>
            <a:off x="7669514" y="1447406"/>
            <a:ext cx="209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Lifecycle</a:t>
            </a:r>
            <a:endParaRPr/>
          </a:p>
        </p:txBody>
      </p:sp>
      <p:sp>
        <p:nvSpPr>
          <p:cNvPr id="469" name="Google Shape;469;p52"/>
          <p:cNvSpPr txBox="1"/>
          <p:nvPr>
            <p:ph idx="1" type="body"/>
          </p:nvPr>
        </p:nvSpPr>
        <p:spPr>
          <a:xfrm>
            <a:off x="468900" y="1583149"/>
            <a:ext cx="8217900" cy="3179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Verify</a:t>
            </a:r>
            <a:r>
              <a:rPr lang="sv-SE"/>
              <a:t> - run </a:t>
            </a:r>
            <a:r>
              <a:rPr b="1" lang="sv-SE">
                <a:solidFill>
                  <a:schemeClr val="accent3"/>
                </a:solidFill>
              </a:rPr>
              <a:t>system tests</a:t>
            </a:r>
            <a:r>
              <a:rPr lang="sv-SE"/>
              <a:t>.</a:t>
            </a:r>
            <a:endParaRPr/>
          </a:p>
          <a:p>
            <a:pPr indent="-368300" lvl="1" marL="914400" rtl="0" algn="l">
              <a:spcBef>
                <a:spcPts val="500"/>
              </a:spcBef>
              <a:spcAft>
                <a:spcPts val="0"/>
              </a:spcAft>
              <a:buSzPts val="2200"/>
              <a:buChar char="•"/>
            </a:pPr>
            <a:r>
              <a:rPr lang="sv-SE"/>
              <a:t>System tests require a packaged executable.</a:t>
            </a:r>
            <a:endParaRPr/>
          </a:p>
          <a:p>
            <a:pPr indent="-368300" lvl="1" marL="914400" rtl="0" algn="l">
              <a:spcBef>
                <a:spcPts val="500"/>
              </a:spcBef>
              <a:spcAft>
                <a:spcPts val="0"/>
              </a:spcAft>
              <a:buSzPts val="2200"/>
              <a:buChar char="•"/>
            </a:pPr>
            <a:r>
              <a:rPr lang="sv-SE"/>
              <a:t>This is also when tests of non-functional criteria like performance are executed.</a:t>
            </a:r>
            <a:endParaRPr/>
          </a:p>
          <a:p>
            <a:pPr indent="-393700" lvl="0" marL="457200" rtl="0" algn="l">
              <a:spcBef>
                <a:spcPts val="1000"/>
              </a:spcBef>
              <a:spcAft>
                <a:spcPts val="0"/>
              </a:spcAft>
              <a:buSzPts val="2600"/>
              <a:buChar char="•"/>
            </a:pPr>
            <a:r>
              <a:rPr b="1" lang="sv-SE">
                <a:solidFill>
                  <a:schemeClr val="accent3"/>
                </a:solidFill>
              </a:rPr>
              <a:t>Install</a:t>
            </a:r>
            <a:r>
              <a:rPr lang="sv-SE">
                <a:solidFill>
                  <a:schemeClr val="accent3"/>
                </a:solidFill>
              </a:rPr>
              <a:t> </a:t>
            </a:r>
            <a:r>
              <a:rPr lang="sv-SE"/>
              <a:t>the package for use as a dependency in other projects locally.</a:t>
            </a:r>
            <a:endParaRPr/>
          </a:p>
          <a:p>
            <a:pPr indent="-393700" lvl="0" marL="457200" rtl="0" algn="l">
              <a:spcBef>
                <a:spcPts val="1000"/>
              </a:spcBef>
              <a:spcAft>
                <a:spcPts val="0"/>
              </a:spcAft>
              <a:buSzPts val="2600"/>
              <a:buChar char="•"/>
            </a:pPr>
            <a:r>
              <a:rPr b="1" lang="sv-SE">
                <a:solidFill>
                  <a:schemeClr val="accent3"/>
                </a:solidFill>
              </a:rPr>
              <a:t>Deploy </a:t>
            </a:r>
            <a:r>
              <a:rPr lang="sv-SE"/>
              <a:t>the package to production environment.</a:t>
            </a:r>
            <a:endParaRPr/>
          </a:p>
        </p:txBody>
      </p:sp>
      <p:sp>
        <p:nvSpPr>
          <p:cNvPr id="470" name="Google Shape;470;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471" name="Google Shape;471;p52"/>
          <p:cNvSpPr/>
          <p:nvPr/>
        </p:nvSpPr>
        <p:spPr>
          <a:xfrm>
            <a:off x="193550"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Validate</a:t>
            </a:r>
            <a:endParaRPr b="1"/>
          </a:p>
        </p:txBody>
      </p:sp>
      <p:sp>
        <p:nvSpPr>
          <p:cNvPr id="472" name="Google Shape;472;p52"/>
          <p:cNvSpPr/>
          <p:nvPr/>
        </p:nvSpPr>
        <p:spPr>
          <a:xfrm>
            <a:off x="1474483"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Compile</a:t>
            </a:r>
            <a:endParaRPr b="1"/>
          </a:p>
        </p:txBody>
      </p:sp>
      <p:sp>
        <p:nvSpPr>
          <p:cNvPr id="473" name="Google Shape;473;p52"/>
          <p:cNvSpPr/>
          <p:nvPr/>
        </p:nvSpPr>
        <p:spPr>
          <a:xfrm>
            <a:off x="2755416"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a:t>
            </a:r>
            <a:endParaRPr b="1"/>
          </a:p>
        </p:txBody>
      </p:sp>
      <p:sp>
        <p:nvSpPr>
          <p:cNvPr id="474" name="Google Shape;474;p52"/>
          <p:cNvSpPr/>
          <p:nvPr/>
        </p:nvSpPr>
        <p:spPr>
          <a:xfrm>
            <a:off x="4036348"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Package</a:t>
            </a:r>
            <a:endParaRPr b="1"/>
          </a:p>
        </p:txBody>
      </p:sp>
      <p:sp>
        <p:nvSpPr>
          <p:cNvPr id="475" name="Google Shape;475;p52"/>
          <p:cNvSpPr/>
          <p:nvPr/>
        </p:nvSpPr>
        <p:spPr>
          <a:xfrm>
            <a:off x="5317281"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Verify</a:t>
            </a:r>
            <a:endParaRPr b="1"/>
          </a:p>
        </p:txBody>
      </p:sp>
      <p:sp>
        <p:nvSpPr>
          <p:cNvPr id="476" name="Google Shape;476;p52"/>
          <p:cNvSpPr/>
          <p:nvPr/>
        </p:nvSpPr>
        <p:spPr>
          <a:xfrm>
            <a:off x="6598214"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Install</a:t>
            </a:r>
            <a:endParaRPr b="1"/>
          </a:p>
        </p:txBody>
      </p:sp>
      <p:sp>
        <p:nvSpPr>
          <p:cNvPr id="477" name="Google Shape;477;p52"/>
          <p:cNvSpPr/>
          <p:nvPr/>
        </p:nvSpPr>
        <p:spPr>
          <a:xfrm>
            <a:off x="7879147"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Deploy</a:t>
            </a:r>
            <a:endParaRPr b="1"/>
          </a:p>
        </p:txBody>
      </p:sp>
      <p:cxnSp>
        <p:nvCxnSpPr>
          <p:cNvPr id="478" name="Google Shape;478;p52"/>
          <p:cNvCxnSpPr>
            <a:stCxn id="471" idx="3"/>
            <a:endCxn id="472" idx="1"/>
          </p:cNvCxnSpPr>
          <p:nvPr/>
        </p:nvCxnSpPr>
        <p:spPr>
          <a:xfrm>
            <a:off x="1264850"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79" name="Google Shape;479;p52"/>
          <p:cNvCxnSpPr>
            <a:endCxn id="473" idx="1"/>
          </p:cNvCxnSpPr>
          <p:nvPr/>
        </p:nvCxnSpPr>
        <p:spPr>
          <a:xfrm>
            <a:off x="2545716"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80" name="Google Shape;480;p52"/>
          <p:cNvCxnSpPr>
            <a:stCxn id="473" idx="3"/>
            <a:endCxn id="474" idx="1"/>
          </p:cNvCxnSpPr>
          <p:nvPr/>
        </p:nvCxnSpPr>
        <p:spPr>
          <a:xfrm>
            <a:off x="3826716"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81" name="Google Shape;481;p52"/>
          <p:cNvCxnSpPr>
            <a:endCxn id="475" idx="1"/>
          </p:cNvCxnSpPr>
          <p:nvPr/>
        </p:nvCxnSpPr>
        <p:spPr>
          <a:xfrm>
            <a:off x="5107581"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82" name="Google Shape;482;p52"/>
          <p:cNvCxnSpPr>
            <a:endCxn id="476" idx="1"/>
          </p:cNvCxnSpPr>
          <p:nvPr/>
        </p:nvCxnSpPr>
        <p:spPr>
          <a:xfrm>
            <a:off x="6388514"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83" name="Google Shape;483;p52"/>
          <p:cNvCxnSpPr>
            <a:stCxn id="476" idx="3"/>
            <a:endCxn id="477" idx="1"/>
          </p:cNvCxnSpPr>
          <p:nvPr/>
        </p:nvCxnSpPr>
        <p:spPr>
          <a:xfrm>
            <a:off x="7669514" y="1447406"/>
            <a:ext cx="209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Apache Ant</a:t>
            </a:r>
            <a:endParaRPr/>
          </a:p>
        </p:txBody>
      </p:sp>
      <p:sp>
        <p:nvSpPr>
          <p:cNvPr id="489" name="Google Shape;489;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Simple b</a:t>
            </a:r>
            <a:r>
              <a:rPr lang="sv-SE"/>
              <a:t>uild system for Java.</a:t>
            </a:r>
            <a:endParaRPr/>
          </a:p>
          <a:p>
            <a:pPr indent="-393700" lvl="0" marL="457200" rtl="0" algn="l">
              <a:spcBef>
                <a:spcPts val="1000"/>
              </a:spcBef>
              <a:spcAft>
                <a:spcPts val="0"/>
              </a:spcAft>
              <a:buSzPts val="2600"/>
              <a:buChar char="•"/>
            </a:pPr>
            <a:r>
              <a:rPr lang="sv-SE"/>
              <a:t>Build scripts define </a:t>
            </a:r>
            <a:r>
              <a:rPr b="1" lang="sv-SE">
                <a:solidFill>
                  <a:schemeClr val="accent3"/>
                </a:solidFill>
              </a:rPr>
              <a:t>targets</a:t>
            </a:r>
            <a:r>
              <a:rPr lang="sv-SE">
                <a:solidFill>
                  <a:schemeClr val="accent3"/>
                </a:solidFill>
              </a:rPr>
              <a:t> </a:t>
            </a:r>
            <a:r>
              <a:rPr lang="sv-SE"/>
              <a:t>that can be executed on command.</a:t>
            </a:r>
            <a:endParaRPr/>
          </a:p>
          <a:p>
            <a:pPr indent="-368300" lvl="1" marL="914400" rtl="0" algn="l">
              <a:spcBef>
                <a:spcPts val="500"/>
              </a:spcBef>
              <a:spcAft>
                <a:spcPts val="0"/>
              </a:spcAft>
              <a:buSzPts val="2200"/>
              <a:buChar char="•"/>
            </a:pPr>
            <a:r>
              <a:rPr lang="sv-SE"/>
              <a:t>Correspond to lifecycle phases or other automated tasks.</a:t>
            </a:r>
            <a:endParaRPr/>
          </a:p>
          <a:p>
            <a:pPr indent="-368300" lvl="1" marL="914400" rtl="0" algn="l">
              <a:spcBef>
                <a:spcPts val="500"/>
              </a:spcBef>
              <a:spcAft>
                <a:spcPts val="0"/>
              </a:spcAft>
              <a:buSzPts val="2200"/>
              <a:buChar char="•"/>
            </a:pPr>
            <a:r>
              <a:rPr lang="sv-SE"/>
              <a:t>Targets can trigger other targets.</a:t>
            </a:r>
            <a:endParaRPr/>
          </a:p>
          <a:p>
            <a:pPr indent="-368300" lvl="1" marL="914400" rtl="0" algn="l">
              <a:spcBef>
                <a:spcPts val="500"/>
              </a:spcBef>
              <a:spcAft>
                <a:spcPts val="0"/>
              </a:spcAft>
              <a:buSzPts val="2200"/>
              <a:buChar char="•"/>
            </a:pPr>
            <a:r>
              <a:rPr lang="sv-SE"/>
              <a:t>Build scripts written in XML.</a:t>
            </a:r>
            <a:endParaRPr/>
          </a:p>
          <a:p>
            <a:pPr indent="-342900" lvl="2" marL="1371600" rtl="0" algn="l">
              <a:spcBef>
                <a:spcPts val="500"/>
              </a:spcBef>
              <a:spcAft>
                <a:spcPts val="0"/>
              </a:spcAft>
              <a:buSzPts val="1800"/>
              <a:buChar char="•"/>
            </a:pPr>
            <a:r>
              <a:rPr lang="sv-SE"/>
              <a:t>Platform neutral, But can invoke platform-specific commands.</a:t>
            </a:r>
            <a:endParaRPr/>
          </a:p>
          <a:p>
            <a:pPr indent="-342900" lvl="2" marL="1371600" rtl="0" algn="l">
              <a:spcBef>
                <a:spcPts val="500"/>
              </a:spcBef>
              <a:spcAft>
                <a:spcPts val="0"/>
              </a:spcAft>
              <a:buSzPts val="1800"/>
              <a:buChar char="•"/>
            </a:pPr>
            <a:r>
              <a:rPr lang="sv-SE"/>
              <a:t>Human and machine readable.</a:t>
            </a:r>
            <a:endParaRPr/>
          </a:p>
          <a:p>
            <a:pPr indent="-342900" lvl="2" marL="1371600" rtl="0" algn="l">
              <a:spcBef>
                <a:spcPts val="500"/>
              </a:spcBef>
              <a:spcAft>
                <a:spcPts val="0"/>
              </a:spcAft>
              <a:buSzPts val="1800"/>
              <a:buChar char="•"/>
            </a:pPr>
            <a:r>
              <a:rPr lang="sv-SE"/>
              <a:t>Created automatically by many IDEs (Eclipse).</a:t>
            </a:r>
            <a:endParaRPr/>
          </a:p>
        </p:txBody>
      </p:sp>
      <p:sp>
        <p:nvSpPr>
          <p:cNvPr id="490" name="Google Shape;490;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vs System Testing</a:t>
            </a:r>
            <a:endParaRPr/>
          </a:p>
        </p:txBody>
      </p:sp>
      <p:sp>
        <p:nvSpPr>
          <p:cNvPr id="146" name="Google Shape;146;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 tests focus on a </a:t>
            </a:r>
            <a:r>
              <a:rPr b="1" lang="sv-SE">
                <a:solidFill>
                  <a:schemeClr val="accent3"/>
                </a:solidFill>
              </a:rPr>
              <a:t>single class</a:t>
            </a:r>
            <a:r>
              <a:rPr lang="sv-SE"/>
              <a:t>.</a:t>
            </a:r>
            <a:endParaRPr/>
          </a:p>
          <a:p>
            <a:pPr indent="-368300" lvl="1" marL="914400" rtl="0" algn="l">
              <a:spcBef>
                <a:spcPts val="500"/>
              </a:spcBef>
              <a:spcAft>
                <a:spcPts val="0"/>
              </a:spcAft>
              <a:buSzPts val="2200"/>
              <a:buChar char="•"/>
            </a:pPr>
            <a:r>
              <a:rPr lang="sv-SE"/>
              <a:t>Simple functionality, more freedom.</a:t>
            </a:r>
            <a:endParaRPr/>
          </a:p>
          <a:p>
            <a:pPr indent="-368300" lvl="1" marL="914400" rtl="0" algn="l">
              <a:spcBef>
                <a:spcPts val="500"/>
              </a:spcBef>
              <a:spcAft>
                <a:spcPts val="0"/>
              </a:spcAft>
              <a:buSzPts val="2200"/>
              <a:buChar char="•"/>
            </a:pPr>
            <a:r>
              <a:rPr lang="sv-SE"/>
              <a:t>Few method calls.</a:t>
            </a:r>
            <a:endParaRPr/>
          </a:p>
          <a:p>
            <a:pPr indent="-393700" lvl="0" marL="457200" rtl="0" algn="l">
              <a:spcBef>
                <a:spcPts val="1000"/>
              </a:spcBef>
              <a:spcAft>
                <a:spcPts val="0"/>
              </a:spcAft>
              <a:buSzPts val="2600"/>
              <a:buChar char="•"/>
            </a:pPr>
            <a:r>
              <a:rPr lang="sv-SE"/>
              <a:t>System tests </a:t>
            </a:r>
            <a:r>
              <a:rPr b="1" lang="sv-SE">
                <a:solidFill>
                  <a:schemeClr val="accent3"/>
                </a:solidFill>
              </a:rPr>
              <a:t>bring many classes together</a:t>
            </a:r>
            <a:r>
              <a:rPr lang="sv-SE"/>
              <a:t>.</a:t>
            </a:r>
            <a:endParaRPr/>
          </a:p>
          <a:p>
            <a:pPr indent="-368300" lvl="1" marL="914400" rtl="0" algn="l">
              <a:spcBef>
                <a:spcPts val="500"/>
              </a:spcBef>
              <a:spcAft>
                <a:spcPts val="0"/>
              </a:spcAft>
              <a:buSzPts val="2200"/>
              <a:buChar char="•"/>
            </a:pPr>
            <a:r>
              <a:rPr lang="sv-SE"/>
              <a:t>Focus on testing through an interface.</a:t>
            </a:r>
            <a:endParaRPr/>
          </a:p>
          <a:p>
            <a:pPr indent="-368300" lvl="1" marL="914400" rtl="0" algn="l">
              <a:spcBef>
                <a:spcPts val="500"/>
              </a:spcBef>
              <a:spcAft>
                <a:spcPts val="0"/>
              </a:spcAft>
              <a:buSzPts val="2200"/>
              <a:buChar char="•"/>
            </a:pPr>
            <a:r>
              <a:rPr lang="sv-SE"/>
              <a:t>One interface call triggers many internal calls.</a:t>
            </a:r>
            <a:endParaRPr/>
          </a:p>
          <a:p>
            <a:pPr indent="-342900" lvl="2" marL="1371600" rtl="0" algn="l">
              <a:spcBef>
                <a:spcPts val="500"/>
              </a:spcBef>
              <a:spcAft>
                <a:spcPts val="0"/>
              </a:spcAft>
              <a:buSzPts val="1800"/>
              <a:buChar char="•"/>
            </a:pPr>
            <a:r>
              <a:rPr lang="sv-SE"/>
              <a:t>Slower test execution.</a:t>
            </a:r>
            <a:endParaRPr/>
          </a:p>
          <a:p>
            <a:pPr indent="-368300" lvl="1" marL="914400" rtl="0" algn="l">
              <a:spcBef>
                <a:spcPts val="500"/>
              </a:spcBef>
              <a:spcAft>
                <a:spcPts val="0"/>
              </a:spcAft>
              <a:buSzPts val="2200"/>
              <a:buChar char="•"/>
            </a:pPr>
            <a:r>
              <a:rPr lang="sv-SE"/>
              <a:t>May have complex input and setup.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Basic Build Script</a:t>
            </a:r>
            <a:endParaRPr/>
          </a:p>
        </p:txBody>
      </p:sp>
      <p:sp>
        <p:nvSpPr>
          <p:cNvPr id="496" name="Google Shape;496;p54"/>
          <p:cNvSpPr txBox="1"/>
          <p:nvPr>
            <p:ph idx="1" type="body"/>
          </p:nvPr>
        </p:nvSpPr>
        <p:spPr>
          <a:xfrm>
            <a:off x="468900" y="2505562"/>
            <a:ext cx="8217900" cy="22572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File typically named </a:t>
            </a:r>
            <a:r>
              <a:rPr b="1" lang="sv-SE" sz="2200">
                <a:solidFill>
                  <a:schemeClr val="accent3"/>
                </a:solidFill>
              </a:rPr>
              <a:t>build.xml</a:t>
            </a:r>
            <a:r>
              <a:rPr lang="sv-SE" sz="2200"/>
              <a:t>, and placed in the base directory of the project.</a:t>
            </a:r>
            <a:endParaRPr sz="2200"/>
          </a:p>
          <a:p>
            <a:pPr indent="-368300" lvl="0" marL="457200" rtl="0" algn="l">
              <a:spcBef>
                <a:spcPts val="1000"/>
              </a:spcBef>
              <a:spcAft>
                <a:spcPts val="0"/>
              </a:spcAft>
              <a:buSzPts val="2200"/>
              <a:buChar char="•"/>
            </a:pPr>
            <a:r>
              <a:rPr lang="sv-SE" sz="2200"/>
              <a:t>Build script requires </a:t>
            </a:r>
            <a:r>
              <a:rPr b="1" lang="sv-SE" sz="2200">
                <a:solidFill>
                  <a:schemeClr val="accent3"/>
                </a:solidFill>
              </a:rPr>
              <a:t>project</a:t>
            </a:r>
            <a:r>
              <a:rPr lang="sv-SE" sz="2200"/>
              <a:t> element and at least one </a:t>
            </a:r>
            <a:r>
              <a:rPr b="1" lang="sv-SE" sz="2200">
                <a:solidFill>
                  <a:schemeClr val="accent3"/>
                </a:solidFill>
              </a:rPr>
              <a:t>target</a:t>
            </a:r>
            <a:r>
              <a:rPr lang="sv-SE" sz="2200"/>
              <a:t>.</a:t>
            </a:r>
            <a:endParaRPr sz="2200"/>
          </a:p>
          <a:p>
            <a:pPr indent="-368300" lvl="1" marL="914400" rtl="0" algn="l">
              <a:spcBef>
                <a:spcPts val="500"/>
              </a:spcBef>
              <a:spcAft>
                <a:spcPts val="0"/>
              </a:spcAft>
              <a:buSzPts val="2200"/>
              <a:buChar char="•"/>
            </a:pPr>
            <a:r>
              <a:rPr lang="sv-SE"/>
              <a:t>Project defines a </a:t>
            </a:r>
            <a:r>
              <a:rPr b="1" lang="sv-SE">
                <a:solidFill>
                  <a:schemeClr val="accent3"/>
                </a:solidFill>
              </a:rPr>
              <a:t>name</a:t>
            </a:r>
            <a:r>
              <a:rPr lang="sv-SE">
                <a:solidFill>
                  <a:schemeClr val="accent3"/>
                </a:solidFill>
              </a:rPr>
              <a:t> </a:t>
            </a:r>
            <a:r>
              <a:rPr lang="sv-SE"/>
              <a:t>and a default </a:t>
            </a:r>
            <a:r>
              <a:rPr b="1" lang="sv-SE">
                <a:solidFill>
                  <a:schemeClr val="accent3"/>
                </a:solidFill>
              </a:rPr>
              <a:t>target</a:t>
            </a:r>
            <a:r>
              <a:rPr lang="sv-SE"/>
              <a:t>.</a:t>
            </a:r>
            <a:endParaRPr/>
          </a:p>
          <a:p>
            <a:pPr indent="-368300" lvl="1" marL="914400" rtl="0" algn="l">
              <a:spcBef>
                <a:spcPts val="500"/>
              </a:spcBef>
              <a:spcAft>
                <a:spcPts val="0"/>
              </a:spcAft>
              <a:buSzPts val="2200"/>
              <a:buChar char="•"/>
            </a:pPr>
            <a:r>
              <a:rPr lang="sv-SE"/>
              <a:t>This target prints project information.</a:t>
            </a:r>
            <a:endParaRPr/>
          </a:p>
          <a:p>
            <a:pPr indent="-342900" lvl="2" marL="1371600" rtl="0" algn="l">
              <a:spcBef>
                <a:spcPts val="500"/>
              </a:spcBef>
              <a:spcAft>
                <a:spcPts val="0"/>
              </a:spcAft>
              <a:buSzPts val="1800"/>
              <a:buChar char="•"/>
            </a:pPr>
            <a:r>
              <a:rPr b="1" lang="sv-SE">
                <a:solidFill>
                  <a:schemeClr val="accent3"/>
                </a:solidFill>
              </a:rPr>
              <a:t>Echo</a:t>
            </a:r>
            <a:r>
              <a:rPr b="1" lang="sv-SE"/>
              <a:t> </a:t>
            </a:r>
            <a:r>
              <a:rPr lang="sv-SE"/>
              <a:t>prints information to the terminal.</a:t>
            </a:r>
            <a:endParaRPr/>
          </a:p>
        </p:txBody>
      </p:sp>
      <p:sp>
        <p:nvSpPr>
          <p:cNvPr id="497" name="Google Shape;497;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498" name="Google Shape;498;p54"/>
          <p:cNvSpPr/>
          <p:nvPr/>
        </p:nvSpPr>
        <p:spPr>
          <a:xfrm>
            <a:off x="468900" y="1493649"/>
            <a:ext cx="7794900" cy="931800"/>
          </a:xfrm>
          <a:prstGeom prst="rect">
            <a:avLst/>
          </a:prstGeom>
          <a:noFill/>
          <a:ln>
            <a:noFill/>
          </a:ln>
        </p:spPr>
        <p:txBody>
          <a:bodyPr anchorCtr="0" anchor="ctr" bIns="91425" lIns="91425" spcFirstLastPara="1" rIns="91425" wrap="square" tIns="91425">
            <a:noAutofit/>
          </a:bodyPr>
          <a:lstStyle/>
          <a:p>
            <a:pPr indent="0" lvl="0" marL="50800" marR="50800" rtl="0" algn="l">
              <a:lnSpc>
                <a:spcPct val="109090"/>
              </a:lnSpc>
              <a:spcBef>
                <a:spcPts val="1100"/>
              </a:spcBef>
              <a:spcAft>
                <a:spcPts val="0"/>
              </a:spcAft>
              <a:buClr>
                <a:schemeClr val="dk1"/>
              </a:buClr>
              <a:buSzPts val="1100"/>
              <a:buFont typeface="Arial"/>
              <a:buNone/>
            </a:pPr>
            <a:r>
              <a:rPr lang="sv-SE">
                <a:solidFill>
                  <a:srgbClr val="666600"/>
                </a:solidFill>
                <a:latin typeface="Consolas"/>
                <a:ea typeface="Consolas"/>
                <a:cs typeface="Consolas"/>
                <a:sym typeface="Consolas"/>
              </a:rPr>
              <a:t>&lt;?</a:t>
            </a:r>
            <a:r>
              <a:rPr lang="sv-SE">
                <a:solidFill>
                  <a:srgbClr val="313131"/>
                </a:solidFill>
                <a:latin typeface="Consolas"/>
                <a:ea typeface="Consolas"/>
                <a:cs typeface="Consolas"/>
                <a:sym typeface="Consolas"/>
              </a:rPr>
              <a:t>xml version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"1.0"</a:t>
            </a:r>
            <a:r>
              <a:rPr lang="sv-SE">
                <a:solidFill>
                  <a:srgbClr val="666600"/>
                </a:solidFill>
                <a:latin typeface="Consolas"/>
                <a:ea typeface="Consolas"/>
                <a:cs typeface="Consolas"/>
                <a:sym typeface="Consolas"/>
              </a:rPr>
              <a: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&lt;project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"Hello World Project"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default</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"info"</a:t>
            </a:r>
            <a:r>
              <a:rPr lang="sv-SE">
                <a:solidFill>
                  <a:srgbClr val="000088"/>
                </a:solidFill>
                <a:latin typeface="Consolas"/>
                <a:ea typeface="Consolas"/>
                <a:cs typeface="Consolas"/>
                <a:sym typeface="Consolas"/>
              </a:rPr>
              <a:t>&gt;</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"info"</a:t>
            </a:r>
            <a:r>
              <a:rPr lang="sv-SE">
                <a:solidFill>
                  <a:srgbClr val="000088"/>
                </a:solidFill>
                <a:latin typeface="Consolas"/>
                <a:ea typeface="Consolas"/>
                <a:cs typeface="Consolas"/>
                <a:sym typeface="Consolas"/>
              </a:rPr>
              <a:t>&gt;</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&lt;echo&gt;</a:t>
            </a:r>
            <a:r>
              <a:rPr lang="sv-SE">
                <a:solidFill>
                  <a:srgbClr val="313131"/>
                </a:solidFill>
                <a:latin typeface="Consolas"/>
                <a:ea typeface="Consolas"/>
                <a:cs typeface="Consolas"/>
                <a:sym typeface="Consolas"/>
              </a:rPr>
              <a:t>Hello World - Welcome to Apache Ant!</a:t>
            </a:r>
            <a:r>
              <a:rPr lang="sv-SE">
                <a:solidFill>
                  <a:srgbClr val="000088"/>
                </a:solidFill>
                <a:latin typeface="Consolas"/>
                <a:ea typeface="Consolas"/>
                <a:cs typeface="Consolas"/>
                <a:sym typeface="Consolas"/>
              </a:rPr>
              <a:t>&lt;/echo&gt;</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&lt;/project&gt;</a:t>
            </a:r>
            <a:endParaRPr>
              <a:solidFill>
                <a:srgbClr val="000088"/>
              </a:solidFill>
              <a:latin typeface="Consolas"/>
              <a:ea typeface="Consolas"/>
              <a:cs typeface="Consolas"/>
              <a:sym typeface="Consolas"/>
            </a:endParaRPr>
          </a:p>
          <a:p>
            <a:pPr indent="0" lvl="0" marL="0" rtl="0" algn="l">
              <a:spcBef>
                <a:spcPts val="8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Targets</a:t>
            </a:r>
            <a:endParaRPr/>
          </a:p>
        </p:txBody>
      </p:sp>
      <p:sp>
        <p:nvSpPr>
          <p:cNvPr id="504" name="Google Shape;504;p55"/>
          <p:cNvSpPr txBox="1"/>
          <p:nvPr>
            <p:ph idx="1" type="body"/>
          </p:nvPr>
        </p:nvSpPr>
        <p:spPr>
          <a:xfrm>
            <a:off x="468900" y="2266950"/>
            <a:ext cx="8217900" cy="2495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target is a collection of tasks you want to run in a single unit.</a:t>
            </a:r>
            <a:endParaRPr/>
          </a:p>
          <a:p>
            <a:pPr indent="-368300" lvl="1" marL="914400" rtl="0" algn="l">
              <a:spcBef>
                <a:spcPts val="500"/>
              </a:spcBef>
              <a:spcAft>
                <a:spcPts val="0"/>
              </a:spcAft>
              <a:buSzPts val="2200"/>
              <a:buChar char="•"/>
            </a:pPr>
            <a:r>
              <a:rPr lang="sv-SE"/>
              <a:t>Targets can depend on other targets.</a:t>
            </a:r>
            <a:endParaRPr/>
          </a:p>
          <a:p>
            <a:pPr indent="-368300" lvl="1" marL="914400" rtl="0" algn="l">
              <a:spcBef>
                <a:spcPts val="500"/>
              </a:spcBef>
              <a:spcAft>
                <a:spcPts val="0"/>
              </a:spcAft>
              <a:buSzPts val="2200"/>
              <a:buChar char="•"/>
            </a:pPr>
            <a:r>
              <a:rPr lang="sv-SE"/>
              <a:t>Dependencies denoted using the </a:t>
            </a:r>
            <a:r>
              <a:rPr b="1" lang="sv-SE">
                <a:solidFill>
                  <a:schemeClr val="accent3"/>
                </a:solidFill>
              </a:rPr>
              <a:t>depends</a:t>
            </a:r>
            <a:r>
              <a:rPr lang="sv-SE"/>
              <a:t> attribute.</a:t>
            </a:r>
            <a:endParaRPr/>
          </a:p>
          <a:p>
            <a:pPr indent="-342900" lvl="2" marL="1371600" rtl="0" algn="l">
              <a:spcBef>
                <a:spcPts val="500"/>
              </a:spcBef>
              <a:spcAft>
                <a:spcPts val="0"/>
              </a:spcAft>
              <a:buSzPts val="1800"/>
              <a:buChar char="•"/>
            </a:pPr>
            <a:r>
              <a:rPr b="1" lang="sv-SE">
                <a:solidFill>
                  <a:schemeClr val="accent3"/>
                </a:solidFill>
              </a:rPr>
              <a:t>deploy</a:t>
            </a:r>
            <a:r>
              <a:rPr lang="sv-SE"/>
              <a:t> will call </a:t>
            </a:r>
            <a:r>
              <a:rPr b="1" lang="sv-SE">
                <a:solidFill>
                  <a:schemeClr val="accent3"/>
                </a:solidFill>
              </a:rPr>
              <a:t>package</a:t>
            </a:r>
            <a:r>
              <a:rPr lang="sv-SE"/>
              <a:t>, which will call </a:t>
            </a:r>
            <a:r>
              <a:rPr b="1" lang="sv-SE">
                <a:solidFill>
                  <a:schemeClr val="accent3"/>
                </a:solidFill>
              </a:rPr>
              <a:t>clean</a:t>
            </a:r>
            <a:r>
              <a:rPr b="1" lang="sv-SE"/>
              <a:t> </a:t>
            </a:r>
            <a:r>
              <a:rPr lang="sv-SE"/>
              <a:t>and </a:t>
            </a:r>
            <a:r>
              <a:rPr b="1" lang="sv-SE">
                <a:solidFill>
                  <a:schemeClr val="accent3"/>
                </a:solidFill>
              </a:rPr>
              <a:t>compile</a:t>
            </a:r>
            <a:r>
              <a:rPr lang="sv-SE"/>
              <a:t>.</a:t>
            </a:r>
            <a:endParaRPr/>
          </a:p>
        </p:txBody>
      </p:sp>
      <p:sp>
        <p:nvSpPr>
          <p:cNvPr id="505" name="Google Shape;505;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506" name="Google Shape;506;p55"/>
          <p:cNvSpPr txBox="1"/>
          <p:nvPr/>
        </p:nvSpPr>
        <p:spPr>
          <a:xfrm>
            <a:off x="399750" y="1217944"/>
            <a:ext cx="8287200" cy="993300"/>
          </a:xfrm>
          <a:prstGeom prst="rect">
            <a:avLst/>
          </a:prstGeom>
          <a:noFill/>
          <a:ln>
            <a:noFill/>
          </a:ln>
        </p:spPr>
        <p:txBody>
          <a:bodyPr anchorCtr="0" anchor="t" bIns="91425" lIns="91425" spcFirstLastPara="1" rIns="91425" wrap="square" tIns="91425">
            <a:noAutofit/>
          </a:bodyPr>
          <a:lstStyle/>
          <a:p>
            <a:pPr indent="0" lvl="0" marL="50800" marR="50800" rtl="0" algn="l">
              <a:lnSpc>
                <a:spcPct val="109090"/>
              </a:lnSpc>
              <a:spcBef>
                <a:spcPts val="1100"/>
              </a:spcBef>
              <a:spcAft>
                <a:spcPts val="0"/>
              </a:spcAft>
              <a:buClr>
                <a:schemeClr val="dk1"/>
              </a:buClr>
              <a:buSzPts val="1100"/>
              <a:buFont typeface="Arial"/>
              <a:buNone/>
            </a:pP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"deploy"</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depends</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"package"</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"package"</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depends</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"clean,compile"</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"clean"</a:t>
            </a: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"compile"</a:t>
            </a: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endParaRPr>
              <a:solidFill>
                <a:srgbClr val="000088"/>
              </a:solidFill>
              <a:latin typeface="Consolas"/>
              <a:ea typeface="Consolas"/>
              <a:cs typeface="Consolas"/>
              <a:sym typeface="Consolas"/>
            </a:endParaRPr>
          </a:p>
          <a:p>
            <a:pPr indent="0" lvl="0" marL="0" rtl="0" algn="l">
              <a:spcBef>
                <a:spcPts val="8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Targets</a:t>
            </a:r>
            <a:endParaRPr/>
          </a:p>
        </p:txBody>
      </p:sp>
      <p:sp>
        <p:nvSpPr>
          <p:cNvPr id="512" name="Google Shape;512;p56"/>
          <p:cNvSpPr txBox="1"/>
          <p:nvPr>
            <p:ph idx="1" type="body"/>
          </p:nvPr>
        </p:nvSpPr>
        <p:spPr>
          <a:xfrm>
            <a:off x="468900" y="2133600"/>
            <a:ext cx="8217900" cy="26292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Target attributes:</a:t>
            </a:r>
            <a:endParaRPr/>
          </a:p>
          <a:p>
            <a:pPr indent="-368300" lvl="1" marL="914400" marR="0" rtl="0" algn="l">
              <a:lnSpc>
                <a:spcPct val="100000"/>
              </a:lnSpc>
              <a:spcBef>
                <a:spcPts val="0"/>
              </a:spcBef>
              <a:spcAft>
                <a:spcPts val="0"/>
              </a:spcAft>
              <a:buSzPts val="2200"/>
              <a:buChar char="•"/>
            </a:pPr>
            <a:r>
              <a:rPr b="1" lang="sv-SE">
                <a:solidFill>
                  <a:schemeClr val="accent3"/>
                </a:solidFill>
              </a:rPr>
              <a:t>name</a:t>
            </a:r>
            <a:r>
              <a:rPr lang="sv-SE"/>
              <a:t> defines the name of the target (required)</a:t>
            </a:r>
            <a:endParaRPr/>
          </a:p>
          <a:p>
            <a:pPr indent="-368300" lvl="1" marL="914400" marR="0" rtl="0" algn="l">
              <a:lnSpc>
                <a:spcPct val="100000"/>
              </a:lnSpc>
              <a:spcBef>
                <a:spcPts val="0"/>
              </a:spcBef>
              <a:spcAft>
                <a:spcPts val="0"/>
              </a:spcAft>
              <a:buSzPts val="2200"/>
              <a:buChar char="•"/>
            </a:pPr>
            <a:r>
              <a:rPr b="1" lang="sv-SE">
                <a:solidFill>
                  <a:schemeClr val="accent3"/>
                </a:solidFill>
              </a:rPr>
              <a:t>depends</a:t>
            </a:r>
            <a:r>
              <a:rPr lang="sv-SE"/>
              <a:t> lists dependencies of the target.</a:t>
            </a:r>
            <a:endParaRPr/>
          </a:p>
          <a:p>
            <a:pPr indent="-368300" lvl="1" marL="914400" marR="0" rtl="0" algn="l">
              <a:lnSpc>
                <a:spcPct val="100000"/>
              </a:lnSpc>
              <a:spcBef>
                <a:spcPts val="0"/>
              </a:spcBef>
              <a:spcAft>
                <a:spcPts val="0"/>
              </a:spcAft>
              <a:buSzPts val="2200"/>
              <a:buChar char="•"/>
            </a:pPr>
            <a:r>
              <a:rPr b="1" lang="sv-SE">
                <a:solidFill>
                  <a:schemeClr val="accent3"/>
                </a:solidFill>
              </a:rPr>
              <a:t>description</a:t>
            </a:r>
            <a:r>
              <a:rPr lang="sv-SE"/>
              <a:t> is used to describe the target.</a:t>
            </a:r>
            <a:endParaRPr/>
          </a:p>
          <a:p>
            <a:pPr indent="-368300" lvl="1" marL="914400" marR="0" rtl="0" algn="l">
              <a:lnSpc>
                <a:spcPct val="100000"/>
              </a:lnSpc>
              <a:spcBef>
                <a:spcPts val="0"/>
              </a:spcBef>
              <a:spcAft>
                <a:spcPts val="0"/>
              </a:spcAft>
              <a:buSzPts val="2200"/>
              <a:buChar char="•"/>
            </a:pPr>
            <a:r>
              <a:rPr b="1" lang="sv-SE">
                <a:solidFill>
                  <a:schemeClr val="accent3"/>
                </a:solidFill>
              </a:rPr>
              <a:t>if</a:t>
            </a:r>
            <a:r>
              <a:rPr lang="sv-SE">
                <a:solidFill>
                  <a:schemeClr val="accent3"/>
                </a:solidFill>
              </a:rPr>
              <a:t> </a:t>
            </a:r>
            <a:r>
              <a:rPr lang="sv-SE"/>
              <a:t>and </a:t>
            </a:r>
            <a:r>
              <a:rPr b="1" lang="sv-SE">
                <a:solidFill>
                  <a:schemeClr val="accent3"/>
                </a:solidFill>
              </a:rPr>
              <a:t>unless</a:t>
            </a:r>
            <a:r>
              <a:rPr b="1" lang="sv-SE"/>
              <a:t> </a:t>
            </a:r>
            <a:r>
              <a:rPr lang="sv-SE"/>
              <a:t>allow execution of the target to depend on a conditional attribute.</a:t>
            </a:r>
            <a:endParaRPr/>
          </a:p>
          <a:p>
            <a:pPr indent="-342900" lvl="2" marL="1371600" marR="0" rtl="0" algn="l">
              <a:lnSpc>
                <a:spcPct val="100000"/>
              </a:lnSpc>
              <a:spcBef>
                <a:spcPts val="0"/>
              </a:spcBef>
              <a:spcAft>
                <a:spcPts val="0"/>
              </a:spcAft>
              <a:buSzPts val="1800"/>
              <a:buChar char="•"/>
            </a:pPr>
            <a:r>
              <a:rPr lang="sv-SE"/>
              <a:t>Execute target </a:t>
            </a:r>
            <a:r>
              <a:rPr b="1" lang="sv-SE">
                <a:solidFill>
                  <a:schemeClr val="accent3"/>
                </a:solidFill>
              </a:rPr>
              <a:t>if</a:t>
            </a:r>
            <a:r>
              <a:rPr lang="sv-SE"/>
              <a:t> attribute is true, or execute </a:t>
            </a:r>
            <a:r>
              <a:rPr b="1" lang="sv-SE">
                <a:solidFill>
                  <a:schemeClr val="accent3"/>
                </a:solidFill>
              </a:rPr>
              <a:t>unless</a:t>
            </a:r>
            <a:r>
              <a:rPr lang="sv-SE"/>
              <a:t> true.</a:t>
            </a:r>
            <a:endParaRPr/>
          </a:p>
        </p:txBody>
      </p:sp>
      <p:sp>
        <p:nvSpPr>
          <p:cNvPr id="513" name="Google Shape;513;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514" name="Google Shape;514;p56"/>
          <p:cNvSpPr txBox="1"/>
          <p:nvPr/>
        </p:nvSpPr>
        <p:spPr>
          <a:xfrm>
            <a:off x="399600" y="1094119"/>
            <a:ext cx="8287200" cy="993300"/>
          </a:xfrm>
          <a:prstGeom prst="rect">
            <a:avLst/>
          </a:prstGeom>
          <a:noFill/>
          <a:ln>
            <a:noFill/>
          </a:ln>
        </p:spPr>
        <p:txBody>
          <a:bodyPr anchorCtr="0" anchor="t" bIns="91425" lIns="91425" spcFirstLastPara="1" rIns="91425" wrap="square" tIns="91425">
            <a:noAutofit/>
          </a:bodyPr>
          <a:lstStyle/>
          <a:p>
            <a:pPr indent="0" lvl="0" marL="50800" marR="50800" rtl="0" algn="l">
              <a:lnSpc>
                <a:spcPct val="109090"/>
              </a:lnSpc>
              <a:spcBef>
                <a:spcPts val="1100"/>
              </a:spcBef>
              <a:spcAft>
                <a:spcPts val="0"/>
              </a:spcAft>
              <a:buNone/>
            </a:pP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"deploy"</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depends</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"package"</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"package"</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depends</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"clean,compile"</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"clean"</a:t>
            </a: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"compile"</a:t>
            </a: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endParaRPr>
              <a:solidFill>
                <a:srgbClr val="000088"/>
              </a:solidFill>
              <a:latin typeface="Consolas"/>
              <a:ea typeface="Consolas"/>
              <a:cs typeface="Consolas"/>
              <a:sym typeface="Consolas"/>
            </a:endParaRPr>
          </a:p>
          <a:p>
            <a:pPr indent="0" lvl="0" marL="0" rtl="0" algn="l">
              <a:spcBef>
                <a:spcPts val="8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Executing targets</a:t>
            </a:r>
            <a:endParaRPr/>
          </a:p>
        </p:txBody>
      </p:sp>
      <p:sp>
        <p:nvSpPr>
          <p:cNvPr id="520" name="Google Shape;520;p57"/>
          <p:cNvSpPr txBox="1"/>
          <p:nvPr>
            <p:ph idx="1" type="body"/>
          </p:nvPr>
        </p:nvSpPr>
        <p:spPr>
          <a:xfrm>
            <a:off x="468900" y="2571750"/>
            <a:ext cx="8217900" cy="21909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 the command line, invoke: </a:t>
            </a:r>
            <a:endParaRPr/>
          </a:p>
          <a:p>
            <a:pPr indent="-368300" lvl="1" marL="914400" rtl="0" algn="l">
              <a:spcBef>
                <a:spcPts val="500"/>
              </a:spcBef>
              <a:spcAft>
                <a:spcPts val="0"/>
              </a:spcAft>
              <a:buClr>
                <a:schemeClr val="accent3"/>
              </a:buClr>
              <a:buSzPts val="2200"/>
              <a:buChar char="•"/>
            </a:pPr>
            <a:r>
              <a:rPr b="1" lang="sv-SE">
                <a:solidFill>
                  <a:schemeClr val="accent3"/>
                </a:solidFill>
              </a:rPr>
              <a:t>ant &lt;target name&gt;</a:t>
            </a:r>
            <a:endParaRPr b="1">
              <a:solidFill>
                <a:schemeClr val="accent3"/>
              </a:solidFill>
            </a:endParaRPr>
          </a:p>
          <a:p>
            <a:pPr indent="-393700" lvl="0" marL="457200" rtl="0" algn="l">
              <a:spcBef>
                <a:spcPts val="1000"/>
              </a:spcBef>
              <a:spcAft>
                <a:spcPts val="0"/>
              </a:spcAft>
              <a:buSzPts val="2600"/>
              <a:buChar char="•"/>
            </a:pPr>
            <a:r>
              <a:rPr lang="sv-SE"/>
              <a:t>If no target is supplied, the default will be executed.</a:t>
            </a:r>
            <a:endParaRPr/>
          </a:p>
          <a:p>
            <a:pPr indent="-368300" lvl="1" marL="914400" rtl="0" algn="l">
              <a:spcBef>
                <a:spcPts val="500"/>
              </a:spcBef>
              <a:spcAft>
                <a:spcPts val="0"/>
              </a:spcAft>
              <a:buSzPts val="2200"/>
              <a:buChar char="•"/>
            </a:pPr>
            <a:r>
              <a:rPr lang="sv-SE"/>
              <a:t>In this case, </a:t>
            </a:r>
            <a:r>
              <a:rPr b="1" lang="sv-SE">
                <a:solidFill>
                  <a:schemeClr val="accent3"/>
                </a:solidFill>
              </a:rPr>
              <a:t>ant</a:t>
            </a:r>
            <a:r>
              <a:rPr lang="sv-SE"/>
              <a:t> and</a:t>
            </a:r>
            <a:r>
              <a:rPr lang="sv-SE">
                <a:solidFill>
                  <a:schemeClr val="accent3"/>
                </a:solidFill>
              </a:rPr>
              <a:t> </a:t>
            </a:r>
            <a:r>
              <a:rPr b="1" lang="sv-SE">
                <a:solidFill>
                  <a:schemeClr val="accent3"/>
                </a:solidFill>
              </a:rPr>
              <a:t>ant info</a:t>
            </a:r>
            <a:r>
              <a:rPr lang="sv-SE">
                <a:solidFill>
                  <a:schemeClr val="accent3"/>
                </a:solidFill>
              </a:rPr>
              <a:t> </a:t>
            </a:r>
            <a:r>
              <a:rPr lang="sv-SE"/>
              <a:t>give same result because info is default target.</a:t>
            </a:r>
            <a:endParaRPr/>
          </a:p>
        </p:txBody>
      </p:sp>
      <p:sp>
        <p:nvSpPr>
          <p:cNvPr id="521" name="Google Shape;52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522" name="Google Shape;522;p57"/>
          <p:cNvSpPr/>
          <p:nvPr/>
        </p:nvSpPr>
        <p:spPr>
          <a:xfrm>
            <a:off x="0" y="1283525"/>
            <a:ext cx="4996800" cy="1364400"/>
          </a:xfrm>
          <a:prstGeom prst="rect">
            <a:avLst/>
          </a:prstGeom>
          <a:noFill/>
          <a:ln>
            <a:noFill/>
          </a:ln>
        </p:spPr>
        <p:txBody>
          <a:bodyPr anchorCtr="0" anchor="ctr" bIns="91425" lIns="91425" spcFirstLastPara="1" rIns="91425" wrap="square" tIns="91425">
            <a:noAutofit/>
          </a:bodyPr>
          <a:lstStyle/>
          <a:p>
            <a:pPr indent="0" lvl="0" marL="50800" marR="50800" rtl="0" algn="l">
              <a:lnSpc>
                <a:spcPct val="109090"/>
              </a:lnSpc>
              <a:spcBef>
                <a:spcPts val="1100"/>
              </a:spcBef>
              <a:spcAft>
                <a:spcPts val="0"/>
              </a:spcAft>
              <a:buNone/>
            </a:pPr>
            <a:r>
              <a:rPr lang="sv-SE" sz="1200">
                <a:solidFill>
                  <a:srgbClr val="666600"/>
                </a:solidFill>
                <a:latin typeface="Consolas"/>
                <a:ea typeface="Consolas"/>
                <a:cs typeface="Consolas"/>
                <a:sym typeface="Consolas"/>
              </a:rPr>
              <a:t>&lt;?</a:t>
            </a:r>
            <a:r>
              <a:rPr lang="sv-SE" sz="1200">
                <a:solidFill>
                  <a:srgbClr val="313131"/>
                </a:solidFill>
                <a:latin typeface="Consolas"/>
                <a:ea typeface="Consolas"/>
                <a:cs typeface="Consolas"/>
                <a:sym typeface="Consolas"/>
              </a:rPr>
              <a:t>xml version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"1.0"</a:t>
            </a:r>
            <a:r>
              <a:rPr lang="sv-SE" sz="1200">
                <a:solidFill>
                  <a:srgbClr val="666600"/>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 World 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&lt;echo&gt;</a:t>
            </a:r>
            <a:r>
              <a:rPr lang="sv-SE" sz="1200">
                <a:solidFill>
                  <a:srgbClr val="313131"/>
                </a:solidFill>
                <a:latin typeface="Consolas"/>
                <a:ea typeface="Consolas"/>
                <a:cs typeface="Consolas"/>
                <a:sym typeface="Consolas"/>
              </a:rPr>
              <a:t>Hello World - Welcome to Apache Ant!</a:t>
            </a:r>
            <a:r>
              <a:rPr lang="sv-SE" sz="1200">
                <a:solidFill>
                  <a:srgbClr val="000088"/>
                </a:solidFill>
                <a:latin typeface="Consolas"/>
                <a:ea typeface="Consolas"/>
                <a:cs typeface="Consolas"/>
                <a:sym typeface="Consolas"/>
              </a:rPr>
              <a:t>&lt;/echo&gt;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&lt;/project&gt;</a:t>
            </a:r>
            <a:endParaRPr sz="1200">
              <a:solidFill>
                <a:srgbClr val="000088"/>
              </a:solidFill>
              <a:latin typeface="Consolas"/>
              <a:ea typeface="Consolas"/>
              <a:cs typeface="Consolas"/>
              <a:sym typeface="Consolas"/>
            </a:endParaRPr>
          </a:p>
          <a:p>
            <a:pPr indent="0" lvl="0" marL="0" rtl="0" algn="l">
              <a:spcBef>
                <a:spcPts val="800"/>
              </a:spcBef>
              <a:spcAft>
                <a:spcPts val="0"/>
              </a:spcAft>
              <a:buNone/>
            </a:pPr>
            <a:r>
              <a:t/>
            </a:r>
            <a:endParaRPr/>
          </a:p>
        </p:txBody>
      </p:sp>
      <p:sp>
        <p:nvSpPr>
          <p:cNvPr id="523" name="Google Shape;523;p57"/>
          <p:cNvSpPr/>
          <p:nvPr/>
        </p:nvSpPr>
        <p:spPr>
          <a:xfrm>
            <a:off x="4790300" y="1289375"/>
            <a:ext cx="4296000" cy="1109400"/>
          </a:xfrm>
          <a:prstGeom prst="rect">
            <a:avLst/>
          </a:prstGeom>
          <a:solidFill>
            <a:srgbClr val="000000"/>
          </a:solidFill>
          <a:ln>
            <a:noFill/>
          </a:ln>
        </p:spPr>
        <p:txBody>
          <a:bodyPr anchorCtr="0" anchor="ctr" bIns="91425" lIns="91425" spcFirstLastPara="1" rIns="91425" wrap="square" tIns="91425">
            <a:noAutofit/>
          </a:bodyPr>
          <a:lstStyle/>
          <a:p>
            <a:pPr indent="0" lvl="0" marL="50800" marR="50800" rtl="0" algn="l">
              <a:lnSpc>
                <a:spcPct val="115000"/>
              </a:lnSpc>
              <a:spcBef>
                <a:spcPts val="0"/>
              </a:spcBef>
              <a:spcAft>
                <a:spcPts val="0"/>
              </a:spcAft>
              <a:buNone/>
            </a:pPr>
            <a:r>
              <a:rPr lang="sv-SE" sz="1200">
                <a:solidFill>
                  <a:srgbClr val="FFFFFF"/>
                </a:solidFill>
                <a:latin typeface="Consolas"/>
                <a:ea typeface="Consolas"/>
                <a:cs typeface="Consolas"/>
                <a:sym typeface="Consolas"/>
              </a:rPr>
              <a:t>&gt;&gt; ant</a:t>
            </a:r>
            <a:br>
              <a:rPr lang="sv-SE" sz="1200">
                <a:solidFill>
                  <a:srgbClr val="FFFFFF"/>
                </a:solidFill>
                <a:latin typeface="Consolas"/>
                <a:ea typeface="Consolas"/>
                <a:cs typeface="Consolas"/>
                <a:sym typeface="Consolas"/>
              </a:rPr>
            </a:br>
            <a:r>
              <a:rPr lang="sv-SE" sz="1200">
                <a:solidFill>
                  <a:srgbClr val="FFFFFF"/>
                </a:solidFill>
                <a:latin typeface="Consolas"/>
                <a:ea typeface="Consolas"/>
                <a:cs typeface="Consolas"/>
                <a:sym typeface="Consolas"/>
              </a:rPr>
              <a:t>Buildfile: build.xml</a:t>
            </a:r>
            <a:br>
              <a:rPr lang="sv-SE" sz="1200">
                <a:solidFill>
                  <a:srgbClr val="FFFFFF"/>
                </a:solidFill>
                <a:latin typeface="Consolas"/>
                <a:ea typeface="Consolas"/>
                <a:cs typeface="Consolas"/>
                <a:sym typeface="Consolas"/>
              </a:rPr>
            </a:br>
            <a:r>
              <a:rPr lang="sv-SE" sz="1200">
                <a:solidFill>
                  <a:srgbClr val="FFFFFF"/>
                </a:solidFill>
                <a:latin typeface="Consolas"/>
                <a:ea typeface="Consolas"/>
                <a:cs typeface="Consolas"/>
                <a:sym typeface="Consolas"/>
              </a:rPr>
              <a:t>info: [echo] Hello World - Welcome to Apache Ant!</a:t>
            </a:r>
            <a:br>
              <a:rPr lang="sv-SE" sz="1200">
                <a:solidFill>
                  <a:srgbClr val="FFFFFF"/>
                </a:solidFill>
                <a:latin typeface="Consolas"/>
                <a:ea typeface="Consolas"/>
                <a:cs typeface="Consolas"/>
                <a:sym typeface="Consolas"/>
              </a:rPr>
            </a:br>
            <a:r>
              <a:rPr lang="sv-SE" sz="1200">
                <a:solidFill>
                  <a:srgbClr val="FFFFFF"/>
                </a:solidFill>
                <a:latin typeface="Consolas"/>
                <a:ea typeface="Consolas"/>
                <a:cs typeface="Consolas"/>
                <a:sym typeface="Consolas"/>
              </a:rPr>
              <a:t>BUILD SUCCESSFUL</a:t>
            </a:r>
            <a:br>
              <a:rPr lang="sv-SE" sz="1200">
                <a:solidFill>
                  <a:srgbClr val="FFFFFF"/>
                </a:solidFill>
                <a:latin typeface="Consolas"/>
                <a:ea typeface="Consolas"/>
                <a:cs typeface="Consolas"/>
                <a:sym typeface="Consolas"/>
              </a:rPr>
            </a:br>
            <a:r>
              <a:rPr lang="sv-SE" sz="1200">
                <a:solidFill>
                  <a:srgbClr val="FFFFFF"/>
                </a:solidFill>
                <a:latin typeface="Consolas"/>
                <a:ea typeface="Consolas"/>
                <a:cs typeface="Consolas"/>
                <a:sym typeface="Consolas"/>
              </a:rPr>
              <a:t>Total time: 0 seconds</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Properties</a:t>
            </a:r>
            <a:endParaRPr/>
          </a:p>
        </p:txBody>
      </p:sp>
      <p:sp>
        <p:nvSpPr>
          <p:cNvPr id="529" name="Google Shape;529;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XML does not natively allow variable declaration.</a:t>
            </a:r>
            <a:endParaRPr sz="2400"/>
          </a:p>
          <a:p>
            <a:pPr indent="-368300" lvl="1" marL="914400" rtl="0" algn="l">
              <a:spcBef>
                <a:spcPts val="500"/>
              </a:spcBef>
              <a:spcAft>
                <a:spcPts val="0"/>
              </a:spcAft>
              <a:buSzPts val="2200"/>
              <a:buChar char="•"/>
            </a:pPr>
            <a:r>
              <a:rPr lang="sv-SE"/>
              <a:t>Instead, create</a:t>
            </a:r>
            <a:r>
              <a:rPr lang="sv-SE">
                <a:solidFill>
                  <a:schemeClr val="accent3"/>
                </a:solidFill>
              </a:rPr>
              <a:t> </a:t>
            </a:r>
            <a:r>
              <a:rPr b="1" lang="sv-SE">
                <a:solidFill>
                  <a:schemeClr val="accent3"/>
                </a:solidFill>
              </a:rPr>
              <a:t>property</a:t>
            </a:r>
            <a:r>
              <a:rPr lang="sv-SE"/>
              <a:t> elements, which can be referred to by name.</a:t>
            </a:r>
            <a:endParaRPr/>
          </a:p>
          <a:p>
            <a:pPr indent="0" lvl="0" marL="50800" marR="50800" rtl="0" algn="l">
              <a:lnSpc>
                <a:spcPct val="109090"/>
              </a:lnSpc>
              <a:spcBef>
                <a:spcPts val="1100"/>
              </a:spcBef>
              <a:spcAft>
                <a:spcPts val="800"/>
              </a:spcAft>
              <a:buNone/>
            </a:pPr>
            <a:r>
              <a:rPr lang="sv-SE" sz="1200">
                <a:solidFill>
                  <a:srgbClr val="666600"/>
                </a:solidFill>
                <a:latin typeface="Consolas"/>
                <a:ea typeface="Consolas"/>
                <a:cs typeface="Consolas"/>
                <a:sym typeface="Consolas"/>
              </a:rPr>
              <a:t>&lt;?</a:t>
            </a:r>
            <a:r>
              <a:rPr lang="sv-SE" sz="1200">
                <a:solidFill>
                  <a:srgbClr val="313131"/>
                </a:solidFill>
                <a:latin typeface="Consolas"/>
                <a:ea typeface="Consolas"/>
                <a:cs typeface="Consolas"/>
                <a:sym typeface="Consolas"/>
              </a:rPr>
              <a:t>xml version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"1.0"</a:t>
            </a:r>
            <a:r>
              <a:rPr lang="sv-SE" sz="1200">
                <a:solidFill>
                  <a:srgbClr val="666600"/>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 World 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&lt;property</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"sitename"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value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"http://cse.sc.edu"</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&lt;echo&gt;</a:t>
            </a:r>
            <a:r>
              <a:rPr lang="sv-SE" sz="1200">
                <a:solidFill>
                  <a:srgbClr val="313131"/>
                </a:solidFill>
                <a:latin typeface="Consolas"/>
                <a:ea typeface="Consolas"/>
                <a:cs typeface="Consolas"/>
                <a:sym typeface="Consolas"/>
              </a:rPr>
              <a:t>Apache Ant version is ${ant.version} - You are at ${sitename} </a:t>
            </a:r>
            <a:r>
              <a:rPr lang="sv-SE" sz="1200">
                <a:solidFill>
                  <a:srgbClr val="000088"/>
                </a:solidFill>
                <a:latin typeface="Consolas"/>
                <a:ea typeface="Consolas"/>
                <a:cs typeface="Consolas"/>
                <a:sym typeface="Consolas"/>
              </a:rPr>
              <a:t>&lt;/echo&gt;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&lt;/project&gt;</a:t>
            </a:r>
            <a:endParaRPr/>
          </a:p>
        </p:txBody>
      </p:sp>
      <p:sp>
        <p:nvSpPr>
          <p:cNvPr id="530" name="Google Shape;53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Properties</a:t>
            </a:r>
            <a:endParaRPr/>
          </a:p>
        </p:txBody>
      </p:sp>
      <p:sp>
        <p:nvSpPr>
          <p:cNvPr id="536" name="Google Shape;536;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50800" rtl="0" algn="l">
              <a:lnSpc>
                <a:spcPct val="109090"/>
              </a:lnSpc>
              <a:spcBef>
                <a:spcPts val="1100"/>
              </a:spcBef>
              <a:spcAft>
                <a:spcPts val="0"/>
              </a:spcAft>
              <a:buNone/>
            </a:pPr>
            <a:r>
              <a:rPr lang="sv-SE" sz="1200">
                <a:solidFill>
                  <a:srgbClr val="666600"/>
                </a:solidFill>
                <a:latin typeface="Consolas"/>
                <a:ea typeface="Consolas"/>
                <a:cs typeface="Consolas"/>
                <a:sym typeface="Consolas"/>
              </a:rPr>
              <a:t>&lt;?</a:t>
            </a:r>
            <a:r>
              <a:rPr lang="sv-SE" sz="1200">
                <a:solidFill>
                  <a:srgbClr val="313131"/>
                </a:solidFill>
                <a:latin typeface="Consolas"/>
                <a:ea typeface="Consolas"/>
                <a:cs typeface="Consolas"/>
                <a:sym typeface="Consolas"/>
              </a:rPr>
              <a:t>xml version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"1.0"</a:t>
            </a:r>
            <a:r>
              <a:rPr lang="sv-SE" sz="1200">
                <a:solidFill>
                  <a:srgbClr val="666600"/>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 World 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&lt;property</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"sitename"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value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"http://cse.sc.edu"</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&lt;echo&gt;</a:t>
            </a:r>
            <a:r>
              <a:rPr lang="sv-SE" sz="1200">
                <a:solidFill>
                  <a:srgbClr val="313131"/>
                </a:solidFill>
                <a:latin typeface="Consolas"/>
                <a:ea typeface="Consolas"/>
                <a:cs typeface="Consolas"/>
                <a:sym typeface="Consolas"/>
              </a:rPr>
              <a:t>Apache Ant version is ${ant.version} - You are at ${sitename} </a:t>
            </a:r>
            <a:r>
              <a:rPr lang="sv-SE" sz="1200">
                <a:solidFill>
                  <a:srgbClr val="000088"/>
                </a:solidFill>
                <a:latin typeface="Consolas"/>
                <a:ea typeface="Consolas"/>
                <a:cs typeface="Consolas"/>
                <a:sym typeface="Consolas"/>
              </a:rPr>
              <a:t>&lt;/echo&gt;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&lt;/project&gt;</a:t>
            </a:r>
            <a:endParaRPr/>
          </a:p>
          <a:p>
            <a:pPr indent="-381000" lvl="0" marL="457200" rtl="0" algn="l">
              <a:spcBef>
                <a:spcPts val="1000"/>
              </a:spcBef>
              <a:spcAft>
                <a:spcPts val="0"/>
              </a:spcAft>
              <a:buSzPts val="2400"/>
              <a:buChar char="•"/>
            </a:pPr>
            <a:r>
              <a:rPr lang="sv-SE" sz="2400"/>
              <a:t>Properties have a name and a value.</a:t>
            </a:r>
            <a:endParaRPr sz="2400"/>
          </a:p>
          <a:p>
            <a:pPr indent="-368300" lvl="1" marL="914400" rtl="0" algn="l">
              <a:spcBef>
                <a:spcPts val="500"/>
              </a:spcBef>
              <a:spcAft>
                <a:spcPts val="0"/>
              </a:spcAft>
              <a:buSzPts val="2200"/>
              <a:buChar char="•"/>
            </a:pPr>
            <a:r>
              <a:rPr lang="sv-SE"/>
              <a:t>Property value is referred to as </a:t>
            </a:r>
            <a:r>
              <a:rPr b="1" lang="sv-SE">
                <a:solidFill>
                  <a:schemeClr val="accent3"/>
                </a:solidFill>
              </a:rPr>
              <a:t>${property name}</a:t>
            </a:r>
            <a:r>
              <a:rPr lang="sv-SE"/>
              <a:t>.</a:t>
            </a:r>
            <a:endParaRPr/>
          </a:p>
          <a:p>
            <a:pPr indent="-368300" lvl="1" marL="914400" rtl="0" algn="l">
              <a:spcBef>
                <a:spcPts val="500"/>
              </a:spcBef>
              <a:spcAft>
                <a:spcPts val="0"/>
              </a:spcAft>
              <a:buSzPts val="2200"/>
              <a:buChar char="•"/>
            </a:pPr>
            <a:r>
              <a:rPr lang="sv-SE"/>
              <a:t>Ant pre-defines </a:t>
            </a:r>
            <a:r>
              <a:rPr b="1" lang="sv-SE">
                <a:solidFill>
                  <a:schemeClr val="accent3"/>
                </a:solidFill>
              </a:rPr>
              <a:t>ant.version</a:t>
            </a:r>
            <a:r>
              <a:rPr lang="sv-SE">
                <a:solidFill>
                  <a:schemeClr val="accent3"/>
                </a:solidFill>
              </a:rPr>
              <a:t>, </a:t>
            </a:r>
            <a:r>
              <a:rPr b="1" lang="sv-SE">
                <a:solidFill>
                  <a:schemeClr val="accent3"/>
                </a:solidFill>
              </a:rPr>
              <a:t>ant.file</a:t>
            </a:r>
            <a:r>
              <a:rPr b="1" lang="sv-SE"/>
              <a:t> </a:t>
            </a:r>
            <a:r>
              <a:rPr lang="sv-SE"/>
              <a:t>(location of the build file), </a:t>
            </a:r>
            <a:r>
              <a:rPr b="1" lang="sv-SE">
                <a:solidFill>
                  <a:schemeClr val="accent3"/>
                </a:solidFill>
              </a:rPr>
              <a:t>ant.project.name</a:t>
            </a:r>
            <a:r>
              <a:rPr lang="sv-SE">
                <a:solidFill>
                  <a:schemeClr val="accent3"/>
                </a:solidFill>
              </a:rPr>
              <a:t>, </a:t>
            </a:r>
            <a:r>
              <a:rPr b="1" lang="sv-SE">
                <a:solidFill>
                  <a:schemeClr val="accent3"/>
                </a:solidFill>
              </a:rPr>
              <a:t>ant.project.default-target</a:t>
            </a:r>
            <a:r>
              <a:rPr lang="sv-SE"/>
              <a:t>.</a:t>
            </a:r>
            <a:endParaRPr/>
          </a:p>
        </p:txBody>
      </p:sp>
      <p:sp>
        <p:nvSpPr>
          <p:cNvPr id="537" name="Google Shape;537;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Property Files</a:t>
            </a:r>
            <a:endParaRPr/>
          </a:p>
        </p:txBody>
      </p:sp>
      <p:sp>
        <p:nvSpPr>
          <p:cNvPr id="543" name="Google Shape;543;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t>
            </a:r>
            <a:r>
              <a:rPr lang="sv-SE"/>
              <a:t>an define static properties in a file.</a:t>
            </a:r>
            <a:endParaRPr/>
          </a:p>
          <a:p>
            <a:pPr indent="-368300" lvl="1" marL="914400" rtl="0" algn="l">
              <a:spcBef>
                <a:spcPts val="500"/>
              </a:spcBef>
              <a:spcAft>
                <a:spcPts val="0"/>
              </a:spcAft>
              <a:buSzPts val="2200"/>
              <a:buChar char="•"/>
            </a:pPr>
            <a:r>
              <a:rPr lang="sv-SE"/>
              <a:t>Allows reuse of build file in different environments (development, testing, production).</a:t>
            </a:r>
            <a:endParaRPr/>
          </a:p>
          <a:p>
            <a:pPr indent="-368300" lvl="1" marL="914400" rtl="0" algn="l">
              <a:spcBef>
                <a:spcPts val="500"/>
              </a:spcBef>
              <a:spcAft>
                <a:spcPts val="0"/>
              </a:spcAft>
              <a:buSzPts val="2200"/>
              <a:buChar char="•"/>
            </a:pPr>
            <a:r>
              <a:rPr lang="sv-SE"/>
              <a:t>Allows easy lookup of property values.</a:t>
            </a:r>
            <a:endParaRPr>
              <a:latin typeface="Consolas"/>
              <a:ea typeface="Consolas"/>
              <a:cs typeface="Consolas"/>
              <a:sym typeface="Consolas"/>
            </a:endParaRPr>
          </a:p>
          <a:p>
            <a:pPr indent="-393700" lvl="0" marL="457200" rtl="0" algn="l">
              <a:spcBef>
                <a:spcPts val="480"/>
              </a:spcBef>
              <a:spcAft>
                <a:spcPts val="0"/>
              </a:spcAft>
              <a:buSzPts val="2600"/>
              <a:buChar char="•"/>
            </a:pPr>
            <a:r>
              <a:rPr lang="sv-SE"/>
              <a:t>C</a:t>
            </a:r>
            <a:r>
              <a:rPr lang="sv-SE"/>
              <a:t>alled </a:t>
            </a:r>
            <a:r>
              <a:rPr b="1" lang="sv-SE">
                <a:solidFill>
                  <a:schemeClr val="accent3"/>
                </a:solidFill>
              </a:rPr>
              <a:t>build.properties</a:t>
            </a:r>
            <a:r>
              <a:rPr lang="sv-SE"/>
              <a:t> and stored in the same directory as build script.</a:t>
            </a:r>
            <a:endParaRPr/>
          </a:p>
          <a:p>
            <a:pPr indent="-381000" lvl="1" marL="914400" rtl="0" algn="l">
              <a:spcBef>
                <a:spcPts val="480"/>
              </a:spcBef>
              <a:spcAft>
                <a:spcPts val="0"/>
              </a:spcAft>
              <a:buSzPts val="2400"/>
              <a:buChar char="•"/>
            </a:pPr>
            <a:r>
              <a:rPr lang="sv-SE" sz="2400"/>
              <a:t>Lists one property per line:</a:t>
            </a:r>
            <a:r>
              <a:rPr lang="sv-SE" sz="2400">
                <a:latin typeface="Consolas"/>
                <a:ea typeface="Consolas"/>
                <a:cs typeface="Consolas"/>
                <a:sym typeface="Consolas"/>
              </a:rPr>
              <a:t> &lt;name&gt; = &lt;value&gt;</a:t>
            </a:r>
            <a:endParaRPr sz="2400">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t>Comments can be added using </a:t>
            </a:r>
            <a:r>
              <a:rPr lang="sv-SE">
                <a:latin typeface="Consolas"/>
                <a:ea typeface="Consolas"/>
                <a:cs typeface="Consolas"/>
                <a:sym typeface="Consolas"/>
              </a:rPr>
              <a:t># &lt;comment&gt;</a:t>
            </a:r>
            <a:endParaRPr/>
          </a:p>
        </p:txBody>
      </p:sp>
      <p:sp>
        <p:nvSpPr>
          <p:cNvPr id="544" name="Google Shape;544;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Property Files</a:t>
            </a:r>
            <a:endParaRPr/>
          </a:p>
        </p:txBody>
      </p:sp>
      <p:sp>
        <p:nvSpPr>
          <p:cNvPr id="550" name="Google Shape;550;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build.xml</a:t>
            </a:r>
            <a:endParaRPr sz="1400">
              <a:solidFill>
                <a:srgbClr val="666600"/>
              </a:solidFill>
              <a:latin typeface="Consolas"/>
              <a:ea typeface="Consolas"/>
              <a:cs typeface="Consolas"/>
              <a:sym typeface="Consolas"/>
            </a:endParaRPr>
          </a:p>
          <a:p>
            <a:pPr indent="0" lvl="0" marL="50800" marR="50800" rtl="0" algn="l">
              <a:lnSpc>
                <a:spcPct val="109090"/>
              </a:lnSpc>
              <a:spcBef>
                <a:spcPts val="1100"/>
              </a:spcBef>
              <a:spcAft>
                <a:spcPts val="0"/>
              </a:spcAft>
              <a:buNone/>
            </a:pPr>
            <a:r>
              <a:rPr lang="sv-SE" sz="1400">
                <a:solidFill>
                  <a:srgbClr val="666600"/>
                </a:solidFill>
                <a:latin typeface="Consolas"/>
                <a:ea typeface="Consolas"/>
                <a:cs typeface="Consolas"/>
                <a:sym typeface="Consolas"/>
              </a:rPr>
              <a:t>&lt;?</a:t>
            </a:r>
            <a:r>
              <a:rPr lang="sv-SE" sz="1400">
                <a:solidFill>
                  <a:srgbClr val="313131"/>
                </a:solidFill>
                <a:latin typeface="Consolas"/>
                <a:ea typeface="Consolas"/>
                <a:cs typeface="Consolas"/>
                <a:sym typeface="Consolas"/>
              </a:rPr>
              <a:t>xml version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"1.0"</a:t>
            </a:r>
            <a:r>
              <a:rPr lang="sv-SE" sz="1400">
                <a:solidFill>
                  <a:srgbClr val="666600"/>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&lt;project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"Hello World Project"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default</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"info"</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&lt;property</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file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"build.properties"</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&lt;target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"info"</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&lt;echo&gt;</a:t>
            </a:r>
            <a:r>
              <a:rPr lang="sv-SE" sz="1400">
                <a:solidFill>
                  <a:srgbClr val="313131"/>
                </a:solidFill>
                <a:latin typeface="Consolas"/>
                <a:ea typeface="Consolas"/>
                <a:cs typeface="Consolas"/>
                <a:sym typeface="Consolas"/>
              </a:rPr>
              <a:t>You are at ${sitename}, version ${buildversion}.</a:t>
            </a:r>
            <a:r>
              <a:rPr lang="sv-SE" sz="1400">
                <a:solidFill>
                  <a:srgbClr val="000088"/>
                </a:solidFill>
                <a:latin typeface="Consolas"/>
                <a:ea typeface="Consolas"/>
                <a:cs typeface="Consolas"/>
                <a:sym typeface="Consolas"/>
              </a:rPr>
              <a:t>&lt;/echo&gt;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&lt;/target&gt;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&lt;/project&gt;</a:t>
            </a:r>
            <a:endParaRPr sz="1400">
              <a:solidFill>
                <a:srgbClr val="000088"/>
              </a:solidFill>
              <a:latin typeface="Consolas"/>
              <a:ea typeface="Consolas"/>
              <a:cs typeface="Consolas"/>
              <a:sym typeface="Consolas"/>
            </a:endParaRPr>
          </a:p>
          <a:p>
            <a:pPr indent="-393700" lvl="0" marL="457200" rtl="0" algn="l">
              <a:spcBef>
                <a:spcPts val="1000"/>
              </a:spcBef>
              <a:spcAft>
                <a:spcPts val="0"/>
              </a:spcAft>
              <a:buSzPts val="2600"/>
              <a:buChar char="•"/>
            </a:pPr>
            <a:r>
              <a:rPr lang="sv-SE"/>
              <a:t>build.properties</a:t>
            </a:r>
            <a:endParaRPr sz="1400">
              <a:solidFill>
                <a:srgbClr val="313131"/>
              </a:solidFill>
              <a:latin typeface="Consolas"/>
              <a:ea typeface="Consolas"/>
              <a:cs typeface="Consolas"/>
              <a:sym typeface="Consolas"/>
            </a:endParaRPr>
          </a:p>
          <a:p>
            <a:pPr indent="0" lvl="0" marL="50800" marR="50800" rtl="0" algn="l">
              <a:lnSpc>
                <a:spcPct val="115000"/>
              </a:lnSpc>
              <a:spcBef>
                <a:spcPts val="0"/>
              </a:spcBef>
              <a:spcAft>
                <a:spcPts val="0"/>
              </a:spcAft>
              <a:buNone/>
            </a:pPr>
            <a:r>
              <a:rPr lang="sv-SE" sz="1400">
                <a:solidFill>
                  <a:srgbClr val="313131"/>
                </a:solidFill>
                <a:latin typeface="Consolas"/>
                <a:ea typeface="Consolas"/>
                <a:cs typeface="Consolas"/>
                <a:sym typeface="Consolas"/>
              </a:rPr>
              <a:t># The Site Name</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sitename = http://cse.sc.edu</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buildversion = 3.3.2</a:t>
            </a:r>
            <a:endParaRPr sz="1400"/>
          </a:p>
        </p:txBody>
      </p:sp>
      <p:sp>
        <p:nvSpPr>
          <p:cNvPr id="551" name="Google Shape;551;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Conditions</a:t>
            </a:r>
            <a:endParaRPr/>
          </a:p>
        </p:txBody>
      </p:sp>
      <p:sp>
        <p:nvSpPr>
          <p:cNvPr id="557" name="Google Shape;557;p62"/>
          <p:cNvSpPr txBox="1"/>
          <p:nvPr>
            <p:ph idx="1" type="body"/>
          </p:nvPr>
        </p:nvSpPr>
        <p:spPr>
          <a:xfrm>
            <a:off x="3222250" y="511725"/>
            <a:ext cx="5868300" cy="42999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600"/>
              </a:spcBef>
              <a:spcAft>
                <a:spcPts val="0"/>
              </a:spcAft>
              <a:buClr>
                <a:schemeClr val="dk1"/>
              </a:buClr>
              <a:buSzPts val="2400"/>
              <a:buFont typeface="Arial"/>
              <a:buChar char="•"/>
            </a:pPr>
            <a:r>
              <a:rPr lang="sv-SE" sz="2400"/>
              <a:t>P</a:t>
            </a:r>
            <a:r>
              <a:rPr lang="sv-SE" sz="2400"/>
              <a:t>roperty value determined by </a:t>
            </a:r>
            <a:r>
              <a:rPr b="1" lang="sv-SE" sz="2400">
                <a:solidFill>
                  <a:schemeClr val="accent3"/>
                </a:solidFill>
              </a:rPr>
              <a:t>and</a:t>
            </a:r>
            <a:r>
              <a:rPr lang="sv-SE" sz="2400"/>
              <a:t>/</a:t>
            </a:r>
            <a:r>
              <a:rPr b="1" lang="sv-SE" sz="2400">
                <a:solidFill>
                  <a:schemeClr val="accent3"/>
                </a:solidFill>
              </a:rPr>
              <a:t>or</a:t>
            </a:r>
            <a:r>
              <a:rPr lang="sv-SE" sz="2400"/>
              <a:t>.</a:t>
            </a:r>
            <a:endParaRPr sz="2400"/>
          </a:p>
          <a:p>
            <a:pPr indent="-355600" lvl="1" marL="914400" marR="0" rtl="0" algn="l">
              <a:lnSpc>
                <a:spcPct val="100000"/>
              </a:lnSpc>
              <a:spcBef>
                <a:spcPts val="0"/>
              </a:spcBef>
              <a:spcAft>
                <a:spcPts val="0"/>
              </a:spcAft>
              <a:buSzPts val="2000"/>
              <a:buChar char="•"/>
            </a:pPr>
            <a:r>
              <a:rPr b="1" lang="sv-SE" sz="2000">
                <a:solidFill>
                  <a:schemeClr val="accent3"/>
                </a:solidFill>
              </a:rPr>
              <a:t>And</a:t>
            </a:r>
            <a:r>
              <a:rPr lang="sv-SE" sz="2000"/>
              <a:t> requires that each property is true.</a:t>
            </a:r>
            <a:endParaRPr sz="2000"/>
          </a:p>
          <a:p>
            <a:pPr indent="-342900" lvl="2" marL="1371600" marR="0" rtl="0" algn="l">
              <a:lnSpc>
                <a:spcPct val="100000"/>
              </a:lnSpc>
              <a:spcBef>
                <a:spcPts val="0"/>
              </a:spcBef>
              <a:spcAft>
                <a:spcPts val="0"/>
              </a:spcAft>
              <a:buSzPts val="1800"/>
              <a:buChar char="•"/>
            </a:pPr>
            <a:r>
              <a:rPr lang="sv-SE"/>
              <a:t>foo.txt and bar.txt must exist.</a:t>
            </a:r>
            <a:endParaRPr/>
          </a:p>
          <a:p>
            <a:pPr indent="-342900" lvl="2" marL="1371600" marR="0" rtl="0" algn="l">
              <a:lnSpc>
                <a:spcPct val="100000"/>
              </a:lnSpc>
              <a:spcBef>
                <a:spcPts val="0"/>
              </a:spcBef>
              <a:spcAft>
                <a:spcPts val="0"/>
              </a:spcAft>
              <a:buSzPts val="1800"/>
              <a:buChar char="•"/>
            </a:pPr>
            <a:r>
              <a:rPr lang="sv-SE"/>
              <a:t>(</a:t>
            </a:r>
            <a:r>
              <a:rPr b="1" lang="sv-SE">
                <a:solidFill>
                  <a:schemeClr val="accent3"/>
                </a:solidFill>
              </a:rPr>
              <a:t>available</a:t>
            </a:r>
            <a:r>
              <a:rPr lang="sv-SE">
                <a:solidFill>
                  <a:schemeClr val="accent3"/>
                </a:solidFill>
              </a:rPr>
              <a:t> </a:t>
            </a:r>
            <a:r>
              <a:rPr lang="sv-SE"/>
              <a:t>checks for file existence)</a:t>
            </a:r>
            <a:endParaRPr/>
          </a:p>
          <a:p>
            <a:pPr indent="-355600" lvl="1" marL="914400" marR="0" rtl="0" algn="l">
              <a:lnSpc>
                <a:spcPct val="100000"/>
              </a:lnSpc>
              <a:spcBef>
                <a:spcPts val="0"/>
              </a:spcBef>
              <a:spcAft>
                <a:spcPts val="0"/>
              </a:spcAft>
              <a:buSzPts val="2000"/>
              <a:buChar char="•"/>
            </a:pPr>
            <a:r>
              <a:rPr b="1" lang="sv-SE" sz="2000">
                <a:solidFill>
                  <a:schemeClr val="accent3"/>
                </a:solidFill>
              </a:rPr>
              <a:t>Or</a:t>
            </a:r>
            <a:r>
              <a:rPr b="1" lang="sv-SE" sz="2000"/>
              <a:t> </a:t>
            </a:r>
            <a:r>
              <a:rPr lang="sv-SE" sz="2000"/>
              <a:t>requires that 1+ properties true.</a:t>
            </a:r>
            <a:endParaRPr sz="2000"/>
          </a:p>
          <a:p>
            <a:pPr indent="-342900" lvl="2" marL="1371600" marR="0" rtl="0" algn="l">
              <a:lnSpc>
                <a:spcPct val="100000"/>
              </a:lnSpc>
              <a:spcBef>
                <a:spcPts val="0"/>
              </a:spcBef>
              <a:spcAft>
                <a:spcPts val="0"/>
              </a:spcAft>
              <a:buSzPts val="1800"/>
              <a:buChar char="•"/>
            </a:pPr>
            <a:r>
              <a:rPr lang="sv-SE"/>
              <a:t>Calling </a:t>
            </a:r>
            <a:r>
              <a:rPr b="1" lang="sv-SE">
                <a:solidFill>
                  <a:schemeClr val="accent3"/>
                </a:solidFill>
              </a:rPr>
              <a:t>myTarget.check</a:t>
            </a:r>
            <a:r>
              <a:rPr lang="sv-SE"/>
              <a:t> creates property (</a:t>
            </a:r>
            <a:r>
              <a:rPr b="1" lang="sv-SE">
                <a:solidFill>
                  <a:schemeClr val="accent3"/>
                </a:solidFill>
              </a:rPr>
              <a:t>myTarget.run</a:t>
            </a:r>
            <a:r>
              <a:rPr lang="sv-SE"/>
              <a:t>), true if both files present.</a:t>
            </a:r>
            <a:endParaRPr/>
          </a:p>
          <a:p>
            <a:pPr indent="-342900" lvl="2" marL="1371600" marR="0" rtl="0" algn="l">
              <a:lnSpc>
                <a:spcPct val="100000"/>
              </a:lnSpc>
              <a:spcBef>
                <a:spcPts val="0"/>
              </a:spcBef>
              <a:spcAft>
                <a:spcPts val="0"/>
              </a:spcAft>
              <a:buSzPts val="1800"/>
              <a:buChar char="•"/>
            </a:pPr>
            <a:r>
              <a:rPr lang="sv-SE"/>
              <a:t>When </a:t>
            </a:r>
            <a:r>
              <a:rPr b="1" lang="sv-SE">
                <a:solidFill>
                  <a:schemeClr val="accent3"/>
                </a:solidFill>
              </a:rPr>
              <a:t>myTarget</a:t>
            </a:r>
            <a:r>
              <a:rPr lang="sv-SE"/>
              <a:t> called, it will run only if myTarget.run is true.</a:t>
            </a:r>
            <a:endParaRPr/>
          </a:p>
        </p:txBody>
      </p:sp>
      <p:sp>
        <p:nvSpPr>
          <p:cNvPr id="558" name="Google Shape;558;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559" name="Google Shape;559;p62"/>
          <p:cNvSpPr txBox="1"/>
          <p:nvPr/>
        </p:nvSpPr>
        <p:spPr>
          <a:xfrm>
            <a:off x="399750" y="1217950"/>
            <a:ext cx="3324600" cy="1701300"/>
          </a:xfrm>
          <a:prstGeom prst="rect">
            <a:avLst/>
          </a:prstGeom>
          <a:noFill/>
          <a:ln>
            <a:noFill/>
          </a:ln>
        </p:spPr>
        <p:txBody>
          <a:bodyPr anchorCtr="0" anchor="t" bIns="91425" lIns="91425" spcFirstLastPara="1" rIns="91425" wrap="square" tIns="91425">
            <a:noAutofit/>
          </a:bodyPr>
          <a:lstStyle/>
          <a:p>
            <a:pPr indent="0" lvl="0" marL="50800" marR="50800" rtl="0" algn="l">
              <a:lnSpc>
                <a:spcPct val="109090"/>
              </a:lnSpc>
              <a:spcBef>
                <a:spcPts val="1100"/>
              </a:spcBef>
              <a:spcAft>
                <a:spcPts val="800"/>
              </a:spcAft>
              <a:buNone/>
            </a:pPr>
            <a:r>
              <a:rPr lang="sv-SE" sz="1200">
                <a:solidFill>
                  <a:srgbClr val="000088"/>
                </a:solidFill>
                <a:latin typeface="Consolas"/>
                <a:ea typeface="Consolas"/>
                <a:cs typeface="Consolas"/>
                <a:sym typeface="Consolas"/>
              </a:rPr>
              <a:t>&lt;target </a:t>
            </a:r>
            <a:r>
              <a:rPr lang="sv-SE" sz="1200">
                <a:solidFill>
                  <a:srgbClr val="7F0055"/>
                </a:solidFill>
                <a:latin typeface="Consolas"/>
                <a:ea typeface="Consolas"/>
                <a:cs typeface="Consolas"/>
                <a:sym typeface="Consolas"/>
              </a:rPr>
              <a:t>name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"myTarget"</a:t>
            </a:r>
            <a:r>
              <a:rPr lang="sv-SE" sz="1200">
                <a:solidFill>
                  <a:srgbClr val="000088"/>
                </a:solidFill>
                <a:latin typeface="Consolas"/>
                <a:ea typeface="Consolas"/>
                <a:cs typeface="Consolas"/>
                <a:sym typeface="Consolas"/>
              </a:rPr>
              <a:t> </a:t>
            </a:r>
            <a:r>
              <a:rPr lang="sv-SE" sz="1200">
                <a:solidFill>
                  <a:srgbClr val="7F0055"/>
                </a:solidFill>
                <a:latin typeface="Consolas"/>
                <a:ea typeface="Consolas"/>
                <a:cs typeface="Consolas"/>
                <a:sym typeface="Consolas"/>
              </a:rPr>
              <a:t>depends =</a:t>
            </a:r>
            <a:r>
              <a:rPr lang="sv-SE" sz="1200">
                <a:solidFill>
                  <a:srgbClr val="000088"/>
                </a:solidFill>
                <a:latin typeface="Consolas"/>
                <a:ea typeface="Consolas"/>
                <a:cs typeface="Consolas"/>
                <a:sym typeface="Consolas"/>
              </a:rPr>
              <a:t> </a:t>
            </a:r>
            <a:br>
              <a:rPr lang="sv-SE" sz="1200">
                <a:solidFill>
                  <a:srgbClr val="000088"/>
                </a:solidFill>
                <a:latin typeface="Consolas"/>
                <a:ea typeface="Consolas"/>
                <a:cs typeface="Consolas"/>
                <a:sym typeface="Consolas"/>
              </a:rPr>
            </a:br>
            <a:r>
              <a:rPr lang="sv-SE" sz="1200">
                <a:solidFill>
                  <a:srgbClr val="008800"/>
                </a:solidFill>
                <a:latin typeface="Consolas"/>
                <a:ea typeface="Consolas"/>
                <a:cs typeface="Consolas"/>
                <a:sym typeface="Consolas"/>
              </a:rPr>
              <a:t>"myTarget.check"</a:t>
            </a:r>
            <a:r>
              <a:rPr lang="sv-SE" sz="1200">
                <a:solidFill>
                  <a:srgbClr val="000088"/>
                </a:solidFill>
                <a:latin typeface="Consolas"/>
                <a:ea typeface="Consolas"/>
                <a:cs typeface="Consolas"/>
                <a:sym typeface="Consolas"/>
              </a:rPr>
              <a:t> </a:t>
            </a:r>
            <a:r>
              <a:rPr lang="sv-SE" sz="1200">
                <a:solidFill>
                  <a:srgbClr val="7F0055"/>
                </a:solidFill>
                <a:latin typeface="Consolas"/>
                <a:ea typeface="Consolas"/>
                <a:cs typeface="Consolas"/>
                <a:sym typeface="Consolas"/>
              </a:rPr>
              <a:t>if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"myTarget.run"</a:t>
            </a:r>
            <a:r>
              <a:rPr lang="sv-SE" sz="1200">
                <a:solidFill>
                  <a:srgbClr val="000088"/>
                </a:solidFill>
                <a:latin typeface="Consolas"/>
                <a:ea typeface="Consolas"/>
                <a:cs typeface="Consolas"/>
                <a:sym typeface="Consolas"/>
              </a:rPr>
              <a:t>&gt; </a:t>
            </a:r>
            <a:r>
              <a:rPr lang="sv-SE" sz="1200">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&lt;target </a:t>
            </a:r>
            <a:r>
              <a:rPr lang="sv-SE" sz="1200">
                <a:solidFill>
                  <a:srgbClr val="7F0055"/>
                </a:solidFill>
                <a:latin typeface="Consolas"/>
                <a:ea typeface="Consolas"/>
                <a:cs typeface="Consolas"/>
                <a:sym typeface="Consolas"/>
              </a:rPr>
              <a:t>name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"myTarget.check"</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&lt;condition </a:t>
            </a:r>
            <a:r>
              <a:rPr lang="sv-SE" sz="1200">
                <a:solidFill>
                  <a:srgbClr val="7F0055"/>
                </a:solidFill>
                <a:latin typeface="Consolas"/>
                <a:ea typeface="Consolas"/>
                <a:cs typeface="Consolas"/>
                <a:sym typeface="Consolas"/>
              </a:rPr>
              <a:t>property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"myTarget.run"</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&lt;and&gt;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&lt;available </a:t>
            </a:r>
            <a:r>
              <a:rPr lang="sv-SE" sz="1200">
                <a:solidFill>
                  <a:srgbClr val="7F0055"/>
                </a:solidFill>
                <a:latin typeface="Consolas"/>
                <a:ea typeface="Consolas"/>
                <a:cs typeface="Consolas"/>
                <a:sym typeface="Consolas"/>
              </a:rPr>
              <a:t>file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"foo.txt"</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&lt;available </a:t>
            </a:r>
            <a:r>
              <a:rPr lang="sv-SE" sz="1200">
                <a:solidFill>
                  <a:srgbClr val="7F0055"/>
                </a:solidFill>
                <a:latin typeface="Consolas"/>
                <a:ea typeface="Consolas"/>
                <a:cs typeface="Consolas"/>
                <a:sym typeface="Consolas"/>
              </a:rPr>
              <a:t>file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"bar.txt"</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&lt;/and&gt;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&lt;/condition&gt;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&lt;/target&gt;</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 Utilities</a:t>
            </a:r>
            <a:endParaRPr/>
          </a:p>
        </p:txBody>
      </p:sp>
      <p:sp>
        <p:nvSpPr>
          <p:cNvPr id="565" name="Google Shape;565;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b="1" lang="sv-SE" sz="2400">
                <a:solidFill>
                  <a:schemeClr val="accent3"/>
                </a:solidFill>
              </a:rPr>
              <a:t>Fileset</a:t>
            </a:r>
            <a:r>
              <a:rPr b="1" lang="sv-SE" sz="2400"/>
              <a:t> </a:t>
            </a:r>
            <a:r>
              <a:rPr lang="sv-SE" sz="2400"/>
              <a:t>generates list of files matching criteria for inclusion or exclusion.</a:t>
            </a:r>
            <a:endParaRPr sz="2400"/>
          </a:p>
          <a:p>
            <a:pPr indent="-355600" lvl="1" marL="914400" rtl="0" algn="l">
              <a:spcBef>
                <a:spcPts val="500"/>
              </a:spcBef>
              <a:spcAft>
                <a:spcPts val="0"/>
              </a:spcAft>
              <a:buSzPts val="2000"/>
              <a:buChar char="•"/>
            </a:pPr>
            <a:r>
              <a:rPr lang="sv-SE" sz="2000"/>
              <a:t>** means that the file can be in any subdirectory.</a:t>
            </a:r>
            <a:endParaRPr sz="2000"/>
          </a:p>
          <a:p>
            <a:pPr indent="-355600" lvl="1" marL="914400" rtl="0" algn="l">
              <a:spcBef>
                <a:spcPts val="500"/>
              </a:spcBef>
              <a:spcAft>
                <a:spcPts val="0"/>
              </a:spcAft>
              <a:buSzPts val="2000"/>
              <a:buChar char="•"/>
            </a:pPr>
            <a:r>
              <a:rPr lang="sv-SE" sz="2000"/>
              <a:t>* allows partial file name matches.</a:t>
            </a:r>
            <a:endParaRPr sz="2000"/>
          </a:p>
          <a:p>
            <a:pPr indent="0" lvl="0" marL="50800" marR="50800" rtl="0" algn="l">
              <a:lnSpc>
                <a:spcPct val="109090"/>
              </a:lnSpc>
              <a:spcBef>
                <a:spcPts val="1100"/>
              </a:spcBef>
              <a:spcAft>
                <a:spcPts val="800"/>
              </a:spcAft>
              <a:buNone/>
            </a:pPr>
            <a:r>
              <a:rPr lang="sv-SE" sz="1400">
                <a:solidFill>
                  <a:srgbClr val="000088"/>
                </a:solidFill>
                <a:latin typeface="Consolas"/>
                <a:ea typeface="Consolas"/>
                <a:cs typeface="Consolas"/>
                <a:sym typeface="Consolas"/>
              </a:rPr>
              <a:t>&lt;fileset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dir</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"${src}"</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casesensitive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"yes"</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&lt;include</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"**/*.java"</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&lt;exclude</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"**/*Stub*"</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&lt;/fileset&gt;</a:t>
            </a:r>
            <a:endParaRPr sz="1400"/>
          </a:p>
        </p:txBody>
      </p:sp>
      <p:sp>
        <p:nvSpPr>
          <p:cNvPr id="566" name="Google Shape;566;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 Testing</a:t>
            </a:r>
            <a:endParaRPr/>
          </a:p>
        </p:txBody>
      </p:sp>
      <p:sp>
        <p:nvSpPr>
          <p:cNvPr id="152" name="Google Shape;152;p19"/>
          <p:cNvSpPr txBox="1"/>
          <p:nvPr>
            <p:ph idx="1" type="body"/>
          </p:nvPr>
        </p:nvSpPr>
        <p:spPr>
          <a:xfrm>
            <a:off x="468900" y="1282400"/>
            <a:ext cx="4952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System components are expected to interact.</a:t>
            </a:r>
            <a:endParaRPr/>
          </a:p>
          <a:p>
            <a:pPr indent="-368300" lvl="1" marL="914400" rtl="0" algn="l">
              <a:spcBef>
                <a:spcPts val="500"/>
              </a:spcBef>
              <a:spcAft>
                <a:spcPts val="0"/>
              </a:spcAft>
              <a:buSzPts val="2200"/>
              <a:buChar char="•"/>
            </a:pPr>
            <a:r>
              <a:rPr lang="sv-SE"/>
              <a:t>Usually this is planned!</a:t>
            </a:r>
            <a:endParaRPr/>
          </a:p>
          <a:p>
            <a:pPr indent="-368300" lvl="1" marL="914400" rtl="0" algn="l">
              <a:spcBef>
                <a:spcPts val="500"/>
              </a:spcBef>
              <a:spcAft>
                <a:spcPts val="0"/>
              </a:spcAft>
              <a:buSzPts val="2200"/>
              <a:buChar char="•"/>
            </a:pPr>
            <a:r>
              <a:rPr lang="sv-SE"/>
              <a:t>Sometimes unplanned interactions break the system.</a:t>
            </a:r>
            <a:endParaRPr/>
          </a:p>
          <a:p>
            <a:pPr indent="-368300" lvl="1" marL="914400" rtl="0" algn="l">
              <a:spcBef>
                <a:spcPts val="500"/>
              </a:spcBef>
              <a:spcAft>
                <a:spcPts val="0"/>
              </a:spcAft>
              <a:buClr>
                <a:schemeClr val="accent3"/>
              </a:buClr>
              <a:buSzPts val="2200"/>
              <a:buChar char="•"/>
            </a:pPr>
            <a:r>
              <a:rPr b="1" lang="sv-SE">
                <a:solidFill>
                  <a:schemeClr val="accent3"/>
                </a:solidFill>
              </a:rPr>
              <a:t>We should select tests that thoroughly test component integrations.</a:t>
            </a:r>
            <a:endParaRPr/>
          </a:p>
        </p:txBody>
      </p:sp>
      <p:sp>
        <p:nvSpPr>
          <p:cNvPr id="153" name="Google Shape;153;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154" name="Google Shape;154;p19"/>
          <p:cNvPicPr preferRelativeResize="0"/>
          <p:nvPr/>
        </p:nvPicPr>
        <p:blipFill>
          <a:blip r:embed="rId3">
            <a:alphaModFix/>
          </a:blip>
          <a:stretch>
            <a:fillRect/>
          </a:stretch>
        </p:blipFill>
        <p:spPr>
          <a:xfrm>
            <a:off x="5842400" y="748725"/>
            <a:ext cx="3155051" cy="39438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 Utilities</a:t>
            </a:r>
            <a:endParaRPr/>
          </a:p>
        </p:txBody>
      </p:sp>
      <p:sp>
        <p:nvSpPr>
          <p:cNvPr id="572" name="Google Shape;572;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50800" marR="50800" rtl="0" algn="l">
              <a:lnSpc>
                <a:spcPct val="109090"/>
              </a:lnSpc>
              <a:spcBef>
                <a:spcPts val="1100"/>
              </a:spcBef>
              <a:spcAft>
                <a:spcPts val="0"/>
              </a:spcAft>
              <a:buNone/>
            </a:pPr>
            <a:r>
              <a:t/>
            </a:r>
            <a:endParaRPr/>
          </a:p>
          <a:p>
            <a:pPr indent="-381000" lvl="0" marL="457200" rtl="0" algn="l">
              <a:spcBef>
                <a:spcPts val="1000"/>
              </a:spcBef>
              <a:spcAft>
                <a:spcPts val="0"/>
              </a:spcAft>
              <a:buSzPts val="2400"/>
              <a:buChar char="•"/>
            </a:pPr>
            <a:r>
              <a:rPr b="1" lang="sv-SE" sz="2400">
                <a:solidFill>
                  <a:schemeClr val="accent3"/>
                </a:solidFill>
              </a:rPr>
              <a:t>Path</a:t>
            </a:r>
            <a:r>
              <a:rPr lang="sv-SE" sz="2400"/>
              <a:t> is used to represent a classpath. </a:t>
            </a:r>
            <a:endParaRPr sz="2400"/>
          </a:p>
          <a:p>
            <a:pPr indent="-355600" lvl="1" marL="914400" rtl="0" algn="l">
              <a:spcBef>
                <a:spcPts val="500"/>
              </a:spcBef>
              <a:spcAft>
                <a:spcPts val="0"/>
              </a:spcAft>
              <a:buSzPts val="2000"/>
              <a:buChar char="•"/>
            </a:pPr>
            <a:r>
              <a:rPr b="1" lang="sv-SE" sz="2000">
                <a:solidFill>
                  <a:schemeClr val="accent3"/>
                </a:solidFill>
              </a:rPr>
              <a:t>pathelement</a:t>
            </a:r>
            <a:r>
              <a:rPr lang="sv-SE" sz="2000"/>
              <a:t> is used to add items or other paths to the path.</a:t>
            </a:r>
            <a:endParaRPr sz="2000"/>
          </a:p>
          <a:p>
            <a:pPr indent="0" lvl="0" marL="50800" marR="50800" rtl="0" algn="l">
              <a:lnSpc>
                <a:spcPct val="109090"/>
              </a:lnSpc>
              <a:spcBef>
                <a:spcPts val="1100"/>
              </a:spcBef>
              <a:spcAft>
                <a:spcPts val="800"/>
              </a:spcAft>
              <a:buNone/>
            </a:pPr>
            <a:r>
              <a:rPr lang="sv-SE" sz="1400">
                <a:solidFill>
                  <a:srgbClr val="000088"/>
                </a:solidFill>
                <a:latin typeface="Consolas"/>
                <a:ea typeface="Consolas"/>
                <a:cs typeface="Consolas"/>
                <a:sym typeface="Consolas"/>
              </a:rPr>
              <a:t>&lt;path</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id</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"build.classpath.jar"</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&lt;pathelement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path</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"${env.J2EE_HOME}/j2ee.jar"</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&lt;fileset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dir</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"lib"</a:t>
            </a:r>
            <a:r>
              <a:rPr lang="sv-SE" sz="1400">
                <a:solidFill>
                  <a:srgbClr val="000088"/>
                </a:solidFill>
                <a:latin typeface="Consolas"/>
                <a:ea typeface="Consolas"/>
                <a:cs typeface="Consolas"/>
                <a:sym typeface="Consolas"/>
              </a:rPr>
              <a:t>&gt;</a:t>
            </a: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&lt;include</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"**/*.jar"</a:t>
            </a:r>
            <a:r>
              <a:rPr lang="sv-SE" sz="1400">
                <a:solidFill>
                  <a:srgbClr val="000088"/>
                </a:solidFill>
                <a:latin typeface="Consolas"/>
                <a:ea typeface="Consolas"/>
                <a:cs typeface="Consolas"/>
                <a:sym typeface="Consolas"/>
              </a:rPr>
              <a:t>/&gt;</a:t>
            </a: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&lt;/fileset&gt;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&lt;/path&gt;</a:t>
            </a:r>
            <a:endParaRPr sz="1400"/>
          </a:p>
        </p:txBody>
      </p:sp>
      <p:sp>
        <p:nvSpPr>
          <p:cNvPr id="573" name="Google Shape;57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Building a Project</a:t>
            </a:r>
            <a:endParaRPr/>
          </a:p>
        </p:txBody>
      </p:sp>
      <p:sp>
        <p:nvSpPr>
          <p:cNvPr id="579" name="Google Shape;579;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50800" rtl="0" algn="l">
              <a:lnSpc>
                <a:spcPct val="109090"/>
              </a:lnSpc>
              <a:spcBef>
                <a:spcPts val="1100"/>
              </a:spcBef>
              <a:spcAft>
                <a:spcPts val="0"/>
              </a:spcAft>
              <a:buNone/>
            </a:pPr>
            <a:r>
              <a:rPr lang="sv-SE" sz="1400">
                <a:solidFill>
                  <a:srgbClr val="000088"/>
                </a:solidFill>
                <a:latin typeface="Consolas"/>
                <a:ea typeface="Consolas"/>
                <a:cs typeface="Consolas"/>
                <a:sym typeface="Consolas"/>
              </a:rPr>
              <a:t>&lt;project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"Hello-World"</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basedir</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default</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&lt;property</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"src.dir"</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value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"src"</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&lt;property</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"build.dir"</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value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"target"</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&lt;path</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id</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"master-classpath"</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&lt;fileset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dir</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"${src.dir}/lib"</a:t>
            </a:r>
            <a:r>
              <a:rPr lang="sv-SE" sz="1400">
                <a:solidFill>
                  <a:srgbClr val="000088"/>
                </a:solidFill>
                <a:latin typeface="Consolas"/>
                <a:ea typeface="Consolas"/>
                <a:cs typeface="Consolas"/>
                <a:sym typeface="Consolas"/>
              </a:rPr>
              <a:t>&gt;</a:t>
            </a: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&lt;include</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"*.jar"</a:t>
            </a:r>
            <a:r>
              <a:rPr lang="sv-SE" sz="1400">
                <a:solidFill>
                  <a:srgbClr val="000088"/>
                </a:solidFill>
                <a:latin typeface="Consolas"/>
                <a:ea typeface="Consolas"/>
                <a:cs typeface="Consolas"/>
                <a:sym typeface="Consolas"/>
              </a:rPr>
              <a:t>/&gt;</a:t>
            </a: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&lt;/fileset&gt;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&lt;pathelement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path</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"${build.dir}"</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&lt;/path&gt;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&lt;/project&gt;</a:t>
            </a:r>
            <a:endParaRPr sz="1400">
              <a:solidFill>
                <a:srgbClr val="000088"/>
              </a:solidFill>
            </a:endParaRPr>
          </a:p>
          <a:p>
            <a:pPr indent="-368300" lvl="0" marL="457200" rtl="0" algn="l">
              <a:spcBef>
                <a:spcPts val="1000"/>
              </a:spcBef>
              <a:spcAft>
                <a:spcPts val="0"/>
              </a:spcAft>
              <a:buSzPts val="2200"/>
              <a:buChar char="•"/>
            </a:pPr>
            <a:r>
              <a:rPr lang="sv-SE" sz="2200"/>
              <a:t>Properties </a:t>
            </a:r>
            <a:r>
              <a:rPr b="1" lang="sv-SE" sz="2200">
                <a:solidFill>
                  <a:schemeClr val="accent3"/>
                </a:solidFill>
              </a:rPr>
              <a:t>src.dir</a:t>
            </a:r>
            <a:r>
              <a:rPr lang="sv-SE" sz="2200"/>
              <a:t> and </a:t>
            </a:r>
            <a:r>
              <a:rPr b="1" lang="sv-SE" sz="2200">
                <a:solidFill>
                  <a:schemeClr val="accent3"/>
                </a:solidFill>
              </a:rPr>
              <a:t>build.dir</a:t>
            </a:r>
            <a:r>
              <a:rPr lang="sv-SE" sz="2200"/>
              <a:t> define where the source files are stored and where the built classes are deployed.</a:t>
            </a:r>
            <a:endParaRPr sz="2200"/>
          </a:p>
          <a:p>
            <a:pPr indent="-368300" lvl="0" marL="457200" rtl="0" algn="l">
              <a:spcBef>
                <a:spcPts val="1000"/>
              </a:spcBef>
              <a:spcAft>
                <a:spcPts val="0"/>
              </a:spcAft>
              <a:buSzPts val="2200"/>
              <a:buChar char="•"/>
            </a:pPr>
            <a:r>
              <a:rPr lang="sv-SE" sz="2200"/>
              <a:t>Path </a:t>
            </a:r>
            <a:r>
              <a:rPr b="1" lang="sv-SE" sz="2200">
                <a:solidFill>
                  <a:schemeClr val="accent3"/>
                </a:solidFill>
              </a:rPr>
              <a:t>master-classpath</a:t>
            </a:r>
            <a:r>
              <a:rPr b="1" lang="sv-SE" sz="2200"/>
              <a:t> </a:t>
            </a:r>
            <a:r>
              <a:rPr lang="sv-SE" sz="2200"/>
              <a:t>includes all JAR files in the lib folder and all files in the build.dir folder.</a:t>
            </a:r>
            <a:endParaRPr sz="2200"/>
          </a:p>
        </p:txBody>
      </p:sp>
      <p:sp>
        <p:nvSpPr>
          <p:cNvPr id="580" name="Google Shape;580;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Building a Project</a:t>
            </a:r>
            <a:endParaRPr/>
          </a:p>
        </p:txBody>
      </p:sp>
      <p:sp>
        <p:nvSpPr>
          <p:cNvPr id="586" name="Google Shape;586;p66"/>
          <p:cNvSpPr txBox="1"/>
          <p:nvPr>
            <p:ph idx="1" type="body"/>
          </p:nvPr>
        </p:nvSpPr>
        <p:spPr>
          <a:xfrm>
            <a:off x="468900" y="1091351"/>
            <a:ext cx="8217900" cy="3671400"/>
          </a:xfrm>
          <a:prstGeom prst="rect">
            <a:avLst/>
          </a:prstGeom>
        </p:spPr>
        <p:txBody>
          <a:bodyPr anchorCtr="0" anchor="t" bIns="45700" lIns="91425" spcFirstLastPara="1" rIns="91425" wrap="square" tIns="45700">
            <a:noAutofit/>
          </a:bodyPr>
          <a:lstStyle/>
          <a:p>
            <a:pPr indent="0" lvl="0" marL="0" marR="50800" rtl="0" algn="l">
              <a:lnSpc>
                <a:spcPct val="109090"/>
              </a:lnSpc>
              <a:spcBef>
                <a:spcPts val="1100"/>
              </a:spcBef>
              <a:spcAft>
                <a:spcPts val="0"/>
              </a:spcAft>
              <a:buNone/>
            </a:pP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"Hello-World"</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basedir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a:t>
            </a:r>
            <a:r>
              <a:rPr lang="sv-SE" sz="1200">
                <a:solidFill>
                  <a:srgbClr val="000088"/>
                </a:solidFill>
                <a:latin typeface="Consolas"/>
                <a:ea typeface="Consolas"/>
                <a:cs typeface="Consolas"/>
                <a:sym typeface="Consolas"/>
              </a:rPr>
              <a:t>&gt;</a:t>
            </a:r>
            <a:endParaRPr sz="1200">
              <a:solidFill>
                <a:srgbClr val="313131"/>
              </a:solidFill>
              <a:latin typeface="Consolas"/>
              <a:ea typeface="Consolas"/>
              <a:cs typeface="Consolas"/>
              <a:sym typeface="Consolas"/>
            </a:endParaRPr>
          </a:p>
          <a:p>
            <a:pPr indent="0" lvl="0" marL="0" marR="50800" rtl="0" algn="l">
              <a:lnSpc>
                <a:spcPct val="109090"/>
              </a:lnSpc>
              <a:spcBef>
                <a:spcPts val="1100"/>
              </a:spcBef>
              <a:spcAft>
                <a:spcPts val="0"/>
              </a:spcAft>
              <a:buNone/>
            </a:pP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"clean"</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description</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"Clean output directories"</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&lt;delete&gt;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&lt;fileset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"${build.dir}"</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&lt;include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"**/*.class"</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&lt;/fileset&gt;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&lt;/delete&gt;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&lt;/project&gt;</a:t>
            </a:r>
            <a:endParaRPr sz="1200">
              <a:solidFill>
                <a:srgbClr val="000088"/>
              </a:solidFill>
            </a:endParaRPr>
          </a:p>
          <a:p>
            <a:pPr indent="-368300" lvl="0" marL="457200" rtl="0" algn="l">
              <a:spcBef>
                <a:spcPts val="1000"/>
              </a:spcBef>
              <a:spcAft>
                <a:spcPts val="0"/>
              </a:spcAft>
              <a:buSzPts val="2200"/>
              <a:buChar char="•"/>
            </a:pPr>
            <a:r>
              <a:rPr lang="sv-SE" sz="2200"/>
              <a:t>The clean target is used to prepare for the build process by cleaning up any remnants of previous builds.</a:t>
            </a:r>
            <a:endParaRPr sz="2200"/>
          </a:p>
          <a:p>
            <a:pPr indent="-342900" lvl="1" marL="914400" rtl="0" algn="l">
              <a:spcBef>
                <a:spcPts val="500"/>
              </a:spcBef>
              <a:spcAft>
                <a:spcPts val="0"/>
              </a:spcAft>
              <a:buSzPts val="1800"/>
              <a:buChar char="•"/>
            </a:pPr>
            <a:r>
              <a:rPr lang="sv-SE" sz="1800"/>
              <a:t>In this case, it deletes all compiled files (.class)</a:t>
            </a:r>
            <a:endParaRPr sz="1800"/>
          </a:p>
          <a:p>
            <a:pPr indent="-342900" lvl="1" marL="914400" rtl="0" algn="l">
              <a:spcBef>
                <a:spcPts val="500"/>
              </a:spcBef>
              <a:spcAft>
                <a:spcPts val="0"/>
              </a:spcAft>
              <a:buSzPts val="1800"/>
              <a:buChar char="•"/>
            </a:pPr>
            <a:r>
              <a:rPr lang="sv-SE" sz="1800"/>
              <a:t>May also remove JAR files or other temporary artifacts that will be regenerated by the build.</a:t>
            </a:r>
            <a:endParaRPr sz="1800"/>
          </a:p>
        </p:txBody>
      </p:sp>
      <p:sp>
        <p:nvSpPr>
          <p:cNvPr id="587" name="Google Shape;587;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Building a Project</a:t>
            </a:r>
            <a:endParaRPr/>
          </a:p>
        </p:txBody>
      </p:sp>
      <p:sp>
        <p:nvSpPr>
          <p:cNvPr id="593" name="Google Shape;593;p67"/>
          <p:cNvSpPr txBox="1"/>
          <p:nvPr>
            <p:ph idx="1" type="body"/>
          </p:nvPr>
        </p:nvSpPr>
        <p:spPr>
          <a:xfrm>
            <a:off x="468900" y="1005626"/>
            <a:ext cx="8217900" cy="3757200"/>
          </a:xfrm>
          <a:prstGeom prst="rect">
            <a:avLst/>
          </a:prstGeom>
        </p:spPr>
        <p:txBody>
          <a:bodyPr anchorCtr="0" anchor="t" bIns="45700" lIns="91425" spcFirstLastPara="1" rIns="91425" wrap="square" tIns="45700">
            <a:noAutofit/>
          </a:bodyPr>
          <a:lstStyle/>
          <a:p>
            <a:pPr indent="0" lvl="0" marL="0" marR="50800" rtl="0" algn="l">
              <a:lnSpc>
                <a:spcPct val="109090"/>
              </a:lnSpc>
              <a:spcBef>
                <a:spcPts val="1100"/>
              </a:spcBef>
              <a:spcAft>
                <a:spcPts val="0"/>
              </a:spcAft>
              <a:buNone/>
            </a:pP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"Hello-World"</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basedir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a:t>
            </a:r>
            <a:r>
              <a:rPr lang="sv-SE" sz="1200">
                <a:solidFill>
                  <a:srgbClr val="000088"/>
                </a:solidFill>
                <a:latin typeface="Consolas"/>
                <a:ea typeface="Consolas"/>
                <a:cs typeface="Consolas"/>
                <a:sym typeface="Consolas"/>
              </a:rPr>
              <a:t>&gt;</a:t>
            </a:r>
            <a:endParaRPr sz="1200">
              <a:solidFill>
                <a:srgbClr val="313131"/>
              </a:solidFill>
              <a:latin typeface="Consolas"/>
              <a:ea typeface="Consolas"/>
              <a:cs typeface="Consolas"/>
              <a:sym typeface="Consolas"/>
            </a:endParaRPr>
          </a:p>
          <a:p>
            <a:pPr indent="0" lvl="0" marL="0" marR="50800" rtl="0" algn="l">
              <a:lnSpc>
                <a:spcPct val="109090"/>
              </a:lnSpc>
              <a:spcBef>
                <a:spcPts val="1100"/>
              </a:spcBef>
              <a:spcAft>
                <a:spcPts val="0"/>
              </a:spcAft>
              <a:buNone/>
            </a:pP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description</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"Compile source tree java files"</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&lt;mkdir</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"${build.dir}"</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&lt;javac</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destdir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"${build.dir}"</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source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"1.8"</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target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"1.8"</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&lt;src</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path</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"${src.dir}"</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&lt;classpath</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refid</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"master-classpath"</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&lt;/javac&gt;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endParaRPr sz="1200">
              <a:solidFill>
                <a:srgbClr val="313131"/>
              </a:solidFill>
              <a:latin typeface="Consolas"/>
              <a:ea typeface="Consolas"/>
              <a:cs typeface="Consolas"/>
              <a:sym typeface="Consolas"/>
            </a:endParaRPr>
          </a:p>
          <a:p>
            <a:pPr indent="0" lvl="0" marL="0" marR="50800" rtl="0" algn="l">
              <a:lnSpc>
                <a:spcPct val="109090"/>
              </a:lnSpc>
              <a:spcBef>
                <a:spcPts val="1100"/>
              </a:spcBef>
              <a:spcAft>
                <a:spcPts val="0"/>
              </a:spcAft>
              <a:buNone/>
            </a:pPr>
            <a:r>
              <a:rPr lang="sv-SE" sz="1200">
                <a:solidFill>
                  <a:srgbClr val="000088"/>
                </a:solidFill>
                <a:latin typeface="Consolas"/>
                <a:ea typeface="Consolas"/>
                <a:cs typeface="Consolas"/>
                <a:sym typeface="Consolas"/>
              </a:rPr>
              <a:t>&lt;/project&gt;</a:t>
            </a:r>
            <a:endParaRPr sz="1200">
              <a:solidFill>
                <a:srgbClr val="000088"/>
              </a:solidFill>
            </a:endParaRPr>
          </a:p>
          <a:p>
            <a:pPr indent="-368300" lvl="0" marL="457200" rtl="0" algn="l">
              <a:spcBef>
                <a:spcPts val="1000"/>
              </a:spcBef>
              <a:spcAft>
                <a:spcPts val="0"/>
              </a:spcAft>
              <a:buSzPts val="2200"/>
              <a:buChar char="•"/>
            </a:pPr>
            <a:r>
              <a:rPr lang="sv-SE" sz="2200"/>
              <a:t>The build target will create the build directory, compile the source code (using javac), and place the class files in the build directory.</a:t>
            </a:r>
            <a:endParaRPr sz="2200"/>
          </a:p>
          <a:p>
            <a:pPr indent="-342900" lvl="1" marL="914400" rtl="0" algn="l">
              <a:spcBef>
                <a:spcPts val="500"/>
              </a:spcBef>
              <a:spcAft>
                <a:spcPts val="0"/>
              </a:spcAft>
              <a:buSzPts val="1800"/>
              <a:buChar char="•"/>
            </a:pPr>
            <a:r>
              <a:rPr lang="sv-SE" sz="1800"/>
              <a:t>Can specify which java version to target (1.8).</a:t>
            </a:r>
            <a:endParaRPr sz="1800"/>
          </a:p>
          <a:p>
            <a:pPr indent="-342900" lvl="1" marL="914400" rtl="0" algn="l">
              <a:spcBef>
                <a:spcPts val="500"/>
              </a:spcBef>
              <a:spcAft>
                <a:spcPts val="0"/>
              </a:spcAft>
              <a:buSzPts val="1800"/>
              <a:buChar char="•"/>
            </a:pPr>
            <a:r>
              <a:rPr lang="sv-SE" sz="1800"/>
              <a:t>Must reference the classpath to use during compilation.</a:t>
            </a:r>
            <a:endParaRPr sz="1800"/>
          </a:p>
        </p:txBody>
      </p:sp>
      <p:sp>
        <p:nvSpPr>
          <p:cNvPr id="594" name="Google Shape;594;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a JAR File</a:t>
            </a:r>
            <a:endParaRPr/>
          </a:p>
        </p:txBody>
      </p:sp>
      <p:sp>
        <p:nvSpPr>
          <p:cNvPr id="600" name="Google Shape;600;p68"/>
          <p:cNvSpPr txBox="1"/>
          <p:nvPr>
            <p:ph idx="1" type="body"/>
          </p:nvPr>
        </p:nvSpPr>
        <p:spPr>
          <a:xfrm>
            <a:off x="468900" y="1155500"/>
            <a:ext cx="8217900" cy="36072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The</a:t>
            </a:r>
            <a:r>
              <a:rPr b="1" lang="sv-SE" sz="2000"/>
              <a:t> jar</a:t>
            </a:r>
            <a:r>
              <a:rPr lang="sv-SE" sz="2000"/>
              <a:t> command creates executable from compiled classes.</a:t>
            </a:r>
            <a:endParaRPr sz="2000"/>
          </a:p>
          <a:p>
            <a:pPr indent="0" lvl="0" marL="50800" marR="50800" rtl="0" algn="l">
              <a:lnSpc>
                <a:spcPct val="100000"/>
              </a:lnSpc>
              <a:spcBef>
                <a:spcPts val="1100"/>
              </a:spcBef>
              <a:spcAft>
                <a:spcPts val="0"/>
              </a:spcAft>
              <a:buNone/>
            </a:pP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"package"</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&lt;jar</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destfile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"lib/util.jar"</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basedir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"${build.dir}/classes"</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includes</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"app/util/**"</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excludes</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"**/Test.class"&gt;</a:t>
            </a:r>
            <a:r>
              <a:rPr lang="sv-SE" sz="1200">
                <a:solidFill>
                  <a:srgbClr val="313131"/>
                </a:solidFill>
                <a:latin typeface="Consolas"/>
                <a:ea typeface="Consolas"/>
                <a:cs typeface="Consolas"/>
                <a:sym typeface="Consolas"/>
              </a:rPr>
              <a:t> </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&lt;manifest&gt;&lt;attribute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"Main-Class"</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value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"com.util.Util"</a:t>
            </a:r>
            <a:r>
              <a:rPr lang="sv-SE" sz="1200">
                <a:solidFill>
                  <a:srgbClr val="000088"/>
                </a:solidFill>
                <a:latin typeface="Consolas"/>
                <a:ea typeface="Consolas"/>
                <a:cs typeface="Consolas"/>
                <a:sym typeface="Consolas"/>
              </a:rPr>
              <a:t>/&gt;&lt;/manifest&gt;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&lt;/jar&gt;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&lt;/target&gt;</a:t>
            </a:r>
            <a:endParaRPr sz="1200">
              <a:solidFill>
                <a:srgbClr val="000088"/>
              </a:solidFill>
              <a:latin typeface="Consolas"/>
              <a:ea typeface="Consolas"/>
              <a:cs typeface="Consolas"/>
              <a:sym typeface="Consolas"/>
            </a:endParaRPr>
          </a:p>
          <a:p>
            <a:pPr indent="-342900" lvl="1" marL="914400" rtl="0" algn="l">
              <a:spcBef>
                <a:spcPts val="800"/>
              </a:spcBef>
              <a:spcAft>
                <a:spcPts val="0"/>
              </a:spcAft>
              <a:buSzPts val="1800"/>
              <a:buChar char="•"/>
            </a:pPr>
            <a:r>
              <a:rPr b="1" lang="sv-SE" sz="1800">
                <a:solidFill>
                  <a:schemeClr val="accent3"/>
                </a:solidFill>
              </a:rPr>
              <a:t>destfile</a:t>
            </a:r>
            <a:r>
              <a:rPr lang="sv-SE" sz="1800"/>
              <a:t> is the location to place the JAR file.</a:t>
            </a:r>
            <a:endParaRPr sz="1800"/>
          </a:p>
          <a:p>
            <a:pPr indent="-342900" lvl="1" marL="914400" rtl="0" algn="l">
              <a:spcBef>
                <a:spcPts val="500"/>
              </a:spcBef>
              <a:spcAft>
                <a:spcPts val="0"/>
              </a:spcAft>
              <a:buSzPts val="1800"/>
              <a:buChar char="•"/>
            </a:pPr>
            <a:r>
              <a:rPr b="1" lang="sv-SE" sz="1800">
                <a:solidFill>
                  <a:schemeClr val="accent3"/>
                </a:solidFill>
              </a:rPr>
              <a:t>basedir </a:t>
            </a:r>
            <a:r>
              <a:rPr lang="sv-SE" sz="1800"/>
              <a:t>is the base directory of included files.</a:t>
            </a:r>
            <a:endParaRPr sz="1800"/>
          </a:p>
          <a:p>
            <a:pPr indent="-342900" lvl="1" marL="914400" rtl="0" algn="l">
              <a:spcBef>
                <a:spcPts val="500"/>
              </a:spcBef>
              <a:spcAft>
                <a:spcPts val="0"/>
              </a:spcAft>
              <a:buSzPts val="1800"/>
              <a:buChar char="•"/>
            </a:pPr>
            <a:r>
              <a:rPr b="1" lang="sv-SE" sz="1800">
                <a:solidFill>
                  <a:schemeClr val="accent3"/>
                </a:solidFill>
              </a:rPr>
              <a:t>includes</a:t>
            </a:r>
            <a:r>
              <a:rPr lang="sv-SE" sz="1800"/>
              <a:t> defines the files to include in the JAR.</a:t>
            </a:r>
            <a:endParaRPr sz="1800"/>
          </a:p>
          <a:p>
            <a:pPr indent="-342900" lvl="1" marL="914400" rtl="0" algn="l">
              <a:spcBef>
                <a:spcPts val="500"/>
              </a:spcBef>
              <a:spcAft>
                <a:spcPts val="0"/>
              </a:spcAft>
              <a:buSzPts val="1800"/>
              <a:buChar char="•"/>
            </a:pPr>
            <a:r>
              <a:rPr b="1" lang="sv-SE" sz="1800">
                <a:solidFill>
                  <a:schemeClr val="accent3"/>
                </a:solidFill>
              </a:rPr>
              <a:t>excludes</a:t>
            </a:r>
            <a:r>
              <a:rPr lang="sv-SE" sz="1800"/>
              <a:t> prevents certain files from being added.</a:t>
            </a:r>
            <a:endParaRPr sz="1800"/>
          </a:p>
          <a:p>
            <a:pPr indent="-342900" lvl="1" marL="914400" rtl="0" algn="l">
              <a:spcBef>
                <a:spcPts val="500"/>
              </a:spcBef>
              <a:spcAft>
                <a:spcPts val="0"/>
              </a:spcAft>
              <a:buSzPts val="1800"/>
              <a:buChar char="•"/>
            </a:pPr>
            <a:r>
              <a:rPr lang="sv-SE" sz="1800"/>
              <a:t>The</a:t>
            </a:r>
            <a:r>
              <a:rPr b="1" lang="sv-SE" sz="1800"/>
              <a:t> </a:t>
            </a:r>
            <a:r>
              <a:rPr b="1" lang="sv-SE" sz="1800">
                <a:solidFill>
                  <a:schemeClr val="accent3"/>
                </a:solidFill>
              </a:rPr>
              <a:t>manifest</a:t>
            </a:r>
            <a:r>
              <a:rPr lang="sv-SE" sz="1800">
                <a:solidFill>
                  <a:schemeClr val="accent3"/>
                </a:solidFill>
              </a:rPr>
              <a:t> </a:t>
            </a:r>
            <a:r>
              <a:rPr lang="sv-SE" sz="1800"/>
              <a:t>declares metadata about the JAR.</a:t>
            </a:r>
            <a:endParaRPr sz="1800"/>
          </a:p>
          <a:p>
            <a:pPr indent="-342900" lvl="2" marL="1371600" rtl="0" algn="l">
              <a:spcBef>
                <a:spcPts val="500"/>
              </a:spcBef>
              <a:spcAft>
                <a:spcPts val="0"/>
              </a:spcAft>
              <a:buSzPts val="1800"/>
              <a:buChar char="•"/>
            </a:pPr>
            <a:r>
              <a:rPr lang="sv-SE" sz="1800"/>
              <a:t>Attribute Main-Class makes the JAR executable.</a:t>
            </a:r>
            <a:endParaRPr sz="1800"/>
          </a:p>
        </p:txBody>
      </p:sp>
      <p:sp>
        <p:nvSpPr>
          <p:cNvPr id="601" name="Google Shape;601;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Running Unit Tests</a:t>
            </a:r>
            <a:endParaRPr/>
          </a:p>
        </p:txBody>
      </p:sp>
      <p:sp>
        <p:nvSpPr>
          <p:cNvPr id="607" name="Google Shape;607;p69"/>
          <p:cNvSpPr txBox="1"/>
          <p:nvPr>
            <p:ph idx="1" type="body"/>
          </p:nvPr>
        </p:nvSpPr>
        <p:spPr>
          <a:xfrm>
            <a:off x="468900" y="1034200"/>
            <a:ext cx="8217900" cy="3728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JUnit tests run using the </a:t>
            </a:r>
            <a:r>
              <a:rPr b="1" lang="sv-SE">
                <a:solidFill>
                  <a:schemeClr val="accent3"/>
                </a:solidFill>
              </a:rPr>
              <a:t>junit</a:t>
            </a:r>
            <a:r>
              <a:rPr b="1" lang="sv-SE"/>
              <a:t> </a:t>
            </a:r>
            <a:r>
              <a:rPr lang="sv-SE"/>
              <a:t>command.</a:t>
            </a:r>
            <a:endParaRPr/>
          </a:p>
          <a:p>
            <a:pPr indent="0" lvl="0" marL="50800" marR="50800" rtl="0" algn="l">
              <a:lnSpc>
                <a:spcPct val="109090"/>
              </a:lnSpc>
              <a:spcBef>
                <a:spcPts val="1100"/>
              </a:spcBef>
              <a:spcAft>
                <a:spcPts val="0"/>
              </a:spcAft>
              <a:buNone/>
            </a:pP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"test"</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&lt;junit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haltonfailure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"true"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haltonerror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"false" </a:t>
            </a:r>
            <a:br>
              <a:rPr lang="sv-SE" sz="1200">
                <a:solidFill>
                  <a:srgbClr val="008800"/>
                </a:solidFill>
                <a:latin typeface="Consolas"/>
                <a:ea typeface="Consolas"/>
                <a:cs typeface="Consolas"/>
                <a:sym typeface="Consolas"/>
              </a:rPr>
            </a:br>
            <a:r>
              <a:rPr lang="sv-SE" sz="1200">
                <a:solidFill>
                  <a:srgbClr val="008800"/>
                </a:solidFill>
                <a:latin typeface="Consolas"/>
                <a:ea typeface="Consolas"/>
                <a:cs typeface="Consolas"/>
                <a:sym typeface="Consolas"/>
              </a:rPr>
              <a:t>          </a:t>
            </a:r>
            <a:r>
              <a:rPr lang="sv-SE" sz="1200">
                <a:solidFill>
                  <a:srgbClr val="7F0055"/>
                </a:solidFill>
                <a:latin typeface="Consolas"/>
                <a:ea typeface="Consolas"/>
                <a:cs typeface="Consolas"/>
                <a:sym typeface="Consolas"/>
              </a:rPr>
              <a:t>printsummary</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"true" </a:t>
            </a:r>
            <a:r>
              <a:rPr lang="sv-SE" sz="1200">
                <a:solidFill>
                  <a:srgbClr val="7F0055"/>
                </a:solidFill>
                <a:latin typeface="Consolas"/>
                <a:ea typeface="Consolas"/>
                <a:cs typeface="Consolas"/>
                <a:sym typeface="Consolas"/>
              </a:rPr>
              <a:t>timeout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"5000"</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&lt;test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"com.utils.UtilsTest"</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&lt;/junit&gt;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&lt;/target&gt;</a:t>
            </a:r>
            <a:endParaRPr sz="1200"/>
          </a:p>
          <a:p>
            <a:pPr indent="-342900" lvl="1" marL="914400" rtl="0" algn="l">
              <a:spcBef>
                <a:spcPts val="800"/>
              </a:spcBef>
              <a:spcAft>
                <a:spcPts val="0"/>
              </a:spcAft>
              <a:buSzPts val="1800"/>
              <a:buChar char="•"/>
            </a:pPr>
            <a:r>
              <a:rPr b="1" lang="sv-SE" sz="1800">
                <a:solidFill>
                  <a:schemeClr val="accent3"/>
                </a:solidFill>
              </a:rPr>
              <a:t>test</a:t>
            </a:r>
            <a:r>
              <a:rPr b="1" lang="sv-SE" sz="1800"/>
              <a:t> </a:t>
            </a:r>
            <a:r>
              <a:rPr lang="sv-SE" sz="1800"/>
              <a:t>entries list the test classes to execute.</a:t>
            </a:r>
            <a:endParaRPr sz="1800"/>
          </a:p>
          <a:p>
            <a:pPr indent="-342900" lvl="1" marL="914400" rtl="0" algn="l">
              <a:spcBef>
                <a:spcPts val="500"/>
              </a:spcBef>
              <a:spcAft>
                <a:spcPts val="0"/>
              </a:spcAft>
              <a:buSzPts val="1800"/>
              <a:buChar char="•"/>
            </a:pPr>
            <a:r>
              <a:rPr b="1" lang="sv-SE" sz="1800">
                <a:solidFill>
                  <a:schemeClr val="accent3"/>
                </a:solidFill>
              </a:rPr>
              <a:t>haltonfailure</a:t>
            </a:r>
            <a:r>
              <a:rPr lang="sv-SE" sz="1800"/>
              <a:t> / </a:t>
            </a:r>
            <a:r>
              <a:rPr b="1" lang="sv-SE" sz="1800">
                <a:solidFill>
                  <a:schemeClr val="accent3"/>
                </a:solidFill>
              </a:rPr>
              <a:t>haltonerror </a:t>
            </a:r>
            <a:r>
              <a:rPr lang="sv-SE" sz="1800"/>
              <a:t>will stop execution if tests fail/errors occur.</a:t>
            </a:r>
            <a:endParaRPr sz="1800"/>
          </a:p>
          <a:p>
            <a:pPr indent="-342900" lvl="1" marL="914400" rtl="0" algn="l">
              <a:spcBef>
                <a:spcPts val="500"/>
              </a:spcBef>
              <a:spcAft>
                <a:spcPts val="0"/>
              </a:spcAft>
              <a:buSzPts val="1800"/>
              <a:buChar char="•"/>
            </a:pPr>
            <a:r>
              <a:rPr b="1" lang="sv-SE" sz="1800">
                <a:solidFill>
                  <a:schemeClr val="accent3"/>
                </a:solidFill>
              </a:rPr>
              <a:t>printsummary</a:t>
            </a:r>
            <a:r>
              <a:rPr lang="sv-SE" sz="1800"/>
              <a:t> displays number of tests run, number of failures/errors, time elapsed.</a:t>
            </a:r>
            <a:endParaRPr sz="1800"/>
          </a:p>
          <a:p>
            <a:pPr indent="-342900" lvl="1" marL="914400" rtl="0" algn="l">
              <a:spcBef>
                <a:spcPts val="500"/>
              </a:spcBef>
              <a:spcAft>
                <a:spcPts val="0"/>
              </a:spcAft>
              <a:buSzPts val="1800"/>
              <a:buChar char="•"/>
            </a:pPr>
            <a:r>
              <a:rPr b="1" lang="sv-SE" sz="1800">
                <a:solidFill>
                  <a:schemeClr val="accent3"/>
                </a:solidFill>
              </a:rPr>
              <a:t>timeout</a:t>
            </a:r>
            <a:r>
              <a:rPr b="1" lang="sv-SE" sz="1800"/>
              <a:t> </a:t>
            </a:r>
            <a:r>
              <a:rPr lang="sv-SE" sz="1800"/>
              <a:t>will stop and issue error if the time limit is exceeded.</a:t>
            </a:r>
            <a:endParaRPr sz="1800"/>
          </a:p>
        </p:txBody>
      </p:sp>
      <p:sp>
        <p:nvSpPr>
          <p:cNvPr id="608" name="Google Shape;608;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5" name="Google Shape;615;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16" name="Google Shape;616;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During system testing, we focus on interactions. </a:t>
            </a:r>
            <a:endParaRPr/>
          </a:p>
          <a:p>
            <a:pPr indent="-368300" lvl="1" marL="914400" rtl="0" algn="l">
              <a:spcBef>
                <a:spcPts val="500"/>
              </a:spcBef>
              <a:spcAft>
                <a:spcPts val="0"/>
              </a:spcAft>
              <a:buSzPts val="2200"/>
              <a:buChar char="•"/>
            </a:pPr>
            <a:r>
              <a:rPr lang="sv-SE"/>
              <a:t>Test by calling methods or through an interface.</a:t>
            </a:r>
            <a:endParaRPr/>
          </a:p>
          <a:p>
            <a:pPr indent="-368300" lvl="1" marL="914400" rtl="0" algn="l">
              <a:spcBef>
                <a:spcPts val="500"/>
              </a:spcBef>
              <a:spcAft>
                <a:spcPts val="0"/>
              </a:spcAft>
              <a:buSzPts val="2200"/>
              <a:buChar char="•"/>
            </a:pPr>
            <a:r>
              <a:rPr lang="sv-SE"/>
              <a:t>If </a:t>
            </a:r>
            <a:r>
              <a:rPr lang="sv-SE"/>
              <a:t>thoroughly unit tested, failures due to interaction faults.</a:t>
            </a:r>
            <a:endParaRPr/>
          </a:p>
          <a:p>
            <a:pPr indent="-342900" lvl="2" marL="1371600" rtl="0" algn="l">
              <a:spcBef>
                <a:spcPts val="500"/>
              </a:spcBef>
              <a:spcAft>
                <a:spcPts val="0"/>
              </a:spcAft>
              <a:buSzPts val="1800"/>
              <a:buChar char="•"/>
            </a:pPr>
            <a:r>
              <a:rPr lang="sv-SE"/>
              <a:t>Mistaken assumptions, malformed calls.</a:t>
            </a:r>
            <a:endParaRPr/>
          </a:p>
          <a:p>
            <a:pPr indent="-368300" lvl="1" marL="914400" rtl="0" algn="l">
              <a:spcBef>
                <a:spcPts val="500"/>
              </a:spcBef>
              <a:spcAft>
                <a:spcPts val="0"/>
              </a:spcAft>
              <a:buSzPts val="2200"/>
              <a:buChar char="•"/>
            </a:pPr>
            <a:r>
              <a:rPr lang="sv-SE"/>
              <a:t>Tests can focus on one “high-level” function or model full user journeys.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22" name="Google Shape;622;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0"/>
              </a:spcBef>
              <a:spcAft>
                <a:spcPts val="0"/>
              </a:spcAft>
              <a:buSzPts val="2600"/>
              <a:buChar char="•"/>
            </a:pPr>
            <a:r>
              <a:rPr lang="sv-SE"/>
              <a:t>Test automation can lower cost and improve the quality of testing.</a:t>
            </a:r>
            <a:endParaRPr/>
          </a:p>
          <a:p>
            <a:pPr indent="-393700" lvl="0" marL="457200" marR="0" rtl="0" algn="l">
              <a:lnSpc>
                <a:spcPct val="100000"/>
              </a:lnSpc>
              <a:spcBef>
                <a:spcPts val="0"/>
              </a:spcBef>
              <a:spcAft>
                <a:spcPts val="0"/>
              </a:spcAft>
              <a:buSzPts val="2600"/>
              <a:buChar char="•"/>
            </a:pPr>
            <a:r>
              <a:rPr lang="sv-SE"/>
              <a:t>Automation involves creating drivers, harnesses, stubs, and oracles.</a:t>
            </a:r>
            <a:endParaRPr/>
          </a:p>
          <a:p>
            <a:pPr indent="-368300" lvl="1" marL="914400" marR="0" rtl="0" algn="l">
              <a:lnSpc>
                <a:spcPct val="100000"/>
              </a:lnSpc>
              <a:spcBef>
                <a:spcPts val="0"/>
              </a:spcBef>
              <a:spcAft>
                <a:spcPts val="0"/>
              </a:spcAft>
              <a:buSzPts val="2200"/>
              <a:buChar char="•"/>
            </a:pPr>
            <a:r>
              <a:rPr lang="sv-SE"/>
              <a:t>Test cases written as executable code.</a:t>
            </a:r>
            <a:endParaRPr/>
          </a:p>
          <a:p>
            <a:pPr indent="-368300" lvl="1" marL="914400" marR="0" rtl="0" algn="l">
              <a:lnSpc>
                <a:spcPct val="100000"/>
              </a:lnSpc>
              <a:spcBef>
                <a:spcPts val="0"/>
              </a:spcBef>
              <a:spcAft>
                <a:spcPts val="0"/>
              </a:spcAft>
              <a:buSzPts val="2200"/>
              <a:buChar char="•"/>
            </a:pPr>
            <a:r>
              <a:rPr lang="sv-SE"/>
              <a:t>Additional support code (mocking, interface manipulation, wrappers for external dependencies) to enable testing.</a:t>
            </a:r>
            <a:endParaRPr/>
          </a:p>
        </p:txBody>
      </p:sp>
      <p:sp>
        <p:nvSpPr>
          <p:cNvPr id="623" name="Google Shape;623;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29" name="Google Shape;629;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Testing is not all that can be automated.</a:t>
            </a:r>
            <a:endParaRPr/>
          </a:p>
          <a:p>
            <a:pPr indent="-368300" lvl="1" marL="914400" rtl="0" algn="l">
              <a:spcBef>
                <a:spcPts val="500"/>
              </a:spcBef>
              <a:spcAft>
                <a:spcPts val="0"/>
              </a:spcAft>
              <a:buSzPts val="2200"/>
              <a:buChar char="•"/>
            </a:pPr>
            <a:r>
              <a:rPr lang="sv-SE"/>
              <a:t>Project compilation, installation, deployment, etc.</a:t>
            </a:r>
            <a:endParaRPr/>
          </a:p>
          <a:p>
            <a:pPr indent="-419100" lvl="0" marL="457200" marR="0" rtl="0" algn="l">
              <a:lnSpc>
                <a:spcPct val="100000"/>
              </a:lnSpc>
              <a:spcBef>
                <a:spcPts val="0"/>
              </a:spcBef>
              <a:spcAft>
                <a:spcPts val="0"/>
              </a:spcAft>
              <a:buClr>
                <a:schemeClr val="dk1"/>
              </a:buClr>
              <a:buSzPts val="3000"/>
              <a:buFont typeface="Arial"/>
              <a:buChar char="•"/>
            </a:pPr>
            <a:r>
              <a:rPr lang="sv-SE"/>
              <a:t>Project build automation: </a:t>
            </a:r>
            <a:endParaRPr/>
          </a:p>
          <a:p>
            <a:pPr indent="-419100" lvl="1" marL="914400" marR="0" rtl="0" algn="l">
              <a:lnSpc>
                <a:spcPct val="100000"/>
              </a:lnSpc>
              <a:spcBef>
                <a:spcPts val="0"/>
              </a:spcBef>
              <a:spcAft>
                <a:spcPts val="0"/>
              </a:spcAft>
              <a:buClr>
                <a:schemeClr val="dk1"/>
              </a:buClr>
              <a:buSzPts val="3000"/>
              <a:buFont typeface="Arial"/>
              <a:buChar char="•"/>
            </a:pPr>
            <a:r>
              <a:rPr lang="sv-SE"/>
              <a:t>Automating the entire compilation, testing, and deployment process.</a:t>
            </a:r>
            <a:endParaRPr/>
          </a:p>
          <a:p>
            <a:pPr indent="-368300" lvl="1" marL="914400" marR="0" rtl="0" algn="l">
              <a:lnSpc>
                <a:spcPct val="100000"/>
              </a:lnSpc>
              <a:spcBef>
                <a:spcPts val="0"/>
              </a:spcBef>
              <a:spcAft>
                <a:spcPts val="0"/>
              </a:spcAft>
              <a:buSzPts val="2200"/>
              <a:buChar char="•"/>
            </a:pPr>
            <a:r>
              <a:rPr lang="sv-SE"/>
              <a:t>Ant is an XML-based tool for automating build process.</a:t>
            </a:r>
            <a:endParaRPr/>
          </a:p>
        </p:txBody>
      </p:sp>
      <p:sp>
        <p:nvSpPr>
          <p:cNvPr id="630" name="Google Shape;630;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7" name="Google Shape;637;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38" name="Google Shape;638;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Exploratory Testing</a:t>
            </a:r>
            <a:endParaRPr/>
          </a:p>
          <a:p>
            <a:pPr indent="-393700" lvl="0" marL="457200" rtl="0" algn="l">
              <a:spcBef>
                <a:spcPts val="1000"/>
              </a:spcBef>
              <a:spcAft>
                <a:spcPts val="0"/>
              </a:spcAft>
              <a:buSzPts val="2600"/>
              <a:buChar char="•"/>
            </a:pPr>
            <a:r>
              <a:rPr lang="sv-SE"/>
              <a:t>Exercise Session: Unit Testing</a:t>
            </a:r>
            <a:endParaRPr/>
          </a:p>
          <a:p>
            <a:pPr indent="-368300" lvl="1" marL="914400" rtl="0" algn="l">
              <a:spcBef>
                <a:spcPts val="500"/>
              </a:spcBef>
              <a:spcAft>
                <a:spcPts val="0"/>
              </a:spcAft>
              <a:buSzPts val="2200"/>
              <a:buChar char="•"/>
            </a:pPr>
            <a:r>
              <a:rPr lang="sv-SE"/>
              <a:t>(Follow instructions to set up IDE) </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2 due Feb 16.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1" name="Google Shape;161;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Fire and Flood Control</a:t>
            </a:r>
            <a:endParaRPr/>
          </a:p>
        </p:txBody>
      </p:sp>
      <p:pic>
        <p:nvPicPr>
          <p:cNvPr id="162" name="Google Shape;162;p20"/>
          <p:cNvPicPr preferRelativeResize="0"/>
          <p:nvPr/>
        </p:nvPicPr>
        <p:blipFill>
          <a:blip r:embed="rId3">
            <a:alphaModFix/>
          </a:blip>
          <a:stretch>
            <a:fillRect/>
          </a:stretch>
        </p:blipFill>
        <p:spPr>
          <a:xfrm>
            <a:off x="254200" y="1282400"/>
            <a:ext cx="4901673" cy="3255024"/>
          </a:xfrm>
          <a:prstGeom prst="rect">
            <a:avLst/>
          </a:prstGeom>
          <a:noFill/>
          <a:ln>
            <a:noFill/>
          </a:ln>
        </p:spPr>
      </p:pic>
      <p:sp>
        <p:nvSpPr>
          <p:cNvPr id="163" name="Google Shape;163;p20"/>
          <p:cNvSpPr txBox="1"/>
          <p:nvPr>
            <p:ph idx="1" type="body"/>
          </p:nvPr>
        </p:nvSpPr>
        <p:spPr>
          <a:xfrm>
            <a:off x="5311519" y="1282400"/>
            <a:ext cx="33753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Fire Control activates sprinklers when fire detected.</a:t>
            </a:r>
            <a:endParaRPr sz="2000"/>
          </a:p>
          <a:p>
            <a:pPr indent="-355600" lvl="0" marL="457200" rtl="0" algn="l">
              <a:spcBef>
                <a:spcPts val="1000"/>
              </a:spcBef>
              <a:spcAft>
                <a:spcPts val="0"/>
              </a:spcAft>
              <a:buSzPts val="2000"/>
              <a:buChar char="•"/>
            </a:pPr>
            <a:r>
              <a:rPr lang="sv-SE" sz="2000"/>
              <a:t>Flood Control cuts water supply when water detected on floor.</a:t>
            </a:r>
            <a:endParaRPr sz="2000"/>
          </a:p>
          <a:p>
            <a:pPr indent="-355600" lvl="0" marL="457200" rtl="0" algn="l">
              <a:spcBef>
                <a:spcPts val="1000"/>
              </a:spcBef>
              <a:spcAft>
                <a:spcPts val="0"/>
              </a:spcAft>
              <a:buClr>
                <a:schemeClr val="accent3"/>
              </a:buClr>
              <a:buSzPts val="2000"/>
              <a:buChar char="•"/>
            </a:pPr>
            <a:r>
              <a:rPr b="1" lang="sv-SE" sz="2000">
                <a:solidFill>
                  <a:schemeClr val="accent3"/>
                </a:solidFill>
              </a:rPr>
              <a:t>Interaction means building burns down.</a:t>
            </a:r>
            <a:endParaRPr b="1" sz="2000">
              <a:solidFill>
                <a:schemeClr val="accent3"/>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0" name="Google Shape;170;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WordPress Plug-Ins</a:t>
            </a:r>
            <a:endParaRPr/>
          </a:p>
        </p:txBody>
      </p:sp>
      <p:sp>
        <p:nvSpPr>
          <p:cNvPr id="171" name="Google Shape;171;p21"/>
          <p:cNvSpPr txBox="1"/>
          <p:nvPr>
            <p:ph idx="1" type="body"/>
          </p:nvPr>
        </p:nvSpPr>
        <p:spPr>
          <a:xfrm>
            <a:off x="5339519" y="1282400"/>
            <a:ext cx="3347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Weather and emoji plug-ins tested independently. </a:t>
            </a:r>
            <a:endParaRPr/>
          </a:p>
          <a:p>
            <a:pPr indent="-393700" lvl="0" marL="457200" rtl="0" algn="l">
              <a:spcBef>
                <a:spcPts val="1000"/>
              </a:spcBef>
              <a:spcAft>
                <a:spcPts val="0"/>
              </a:spcAft>
              <a:buSzPts val="2600"/>
              <a:buChar char="•"/>
            </a:pPr>
            <a:r>
              <a:rPr lang="sv-SE"/>
              <a:t>Their interaction results in unexpected behavior. </a:t>
            </a:r>
            <a:endParaRPr/>
          </a:p>
        </p:txBody>
      </p:sp>
      <p:pic>
        <p:nvPicPr>
          <p:cNvPr id="172" name="Google Shape;172;p21"/>
          <p:cNvPicPr preferRelativeResize="0"/>
          <p:nvPr/>
        </p:nvPicPr>
        <p:blipFill>
          <a:blip r:embed="rId3">
            <a:alphaModFix/>
          </a:blip>
          <a:stretch>
            <a:fillRect/>
          </a:stretch>
        </p:blipFill>
        <p:spPr>
          <a:xfrm>
            <a:off x="238025" y="1282400"/>
            <a:ext cx="4907812" cy="3480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9" name="Google Shape;179;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Component Interactions</a:t>
            </a:r>
            <a:endParaRPr/>
          </a:p>
        </p:txBody>
      </p:sp>
      <p:pic>
        <p:nvPicPr>
          <p:cNvPr id="180" name="Google Shape;180;p22"/>
          <p:cNvPicPr preferRelativeResize="0"/>
          <p:nvPr/>
        </p:nvPicPr>
        <p:blipFill>
          <a:blip r:embed="rId3">
            <a:alphaModFix/>
          </a:blip>
          <a:stretch>
            <a:fillRect/>
          </a:stretch>
        </p:blipFill>
        <p:spPr>
          <a:xfrm>
            <a:off x="5106150" y="1282400"/>
            <a:ext cx="3580650" cy="2387100"/>
          </a:xfrm>
          <a:prstGeom prst="rect">
            <a:avLst/>
          </a:prstGeom>
          <a:noFill/>
          <a:ln>
            <a:noFill/>
          </a:ln>
        </p:spPr>
      </p:pic>
      <p:pic>
        <p:nvPicPr>
          <p:cNvPr id="181" name="Google Shape;181;p22"/>
          <p:cNvPicPr preferRelativeResize="0"/>
          <p:nvPr/>
        </p:nvPicPr>
        <p:blipFill>
          <a:blip r:embed="rId4">
            <a:alphaModFix/>
          </a:blip>
          <a:stretch>
            <a:fillRect/>
          </a:stretch>
        </p:blipFill>
        <p:spPr>
          <a:xfrm>
            <a:off x="468900" y="1314450"/>
            <a:ext cx="4572000" cy="251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Interface Types</a:t>
            </a:r>
            <a:endParaRPr/>
          </a:p>
        </p:txBody>
      </p:sp>
      <p:sp>
        <p:nvSpPr>
          <p:cNvPr id="187" name="Google Shape;187;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Parameter Interfaces</a:t>
            </a:r>
            <a:endParaRPr/>
          </a:p>
          <a:p>
            <a:pPr indent="-368300" lvl="1" marL="914400" rtl="0" algn="l">
              <a:spcBef>
                <a:spcPts val="500"/>
              </a:spcBef>
              <a:spcAft>
                <a:spcPts val="0"/>
              </a:spcAft>
              <a:buSzPts val="2200"/>
              <a:buChar char="•"/>
            </a:pPr>
            <a:r>
              <a:rPr lang="sv-SE"/>
              <a:t>Data passed from through method parameters.</a:t>
            </a:r>
            <a:endParaRPr/>
          </a:p>
          <a:p>
            <a:pPr indent="-368300" lvl="1" marL="914400" rtl="0" algn="l">
              <a:spcBef>
                <a:spcPts val="500"/>
              </a:spcBef>
              <a:spcAft>
                <a:spcPts val="0"/>
              </a:spcAft>
              <a:buSzPts val="2200"/>
              <a:buChar char="•"/>
            </a:pPr>
            <a:r>
              <a:rPr lang="sv-SE"/>
              <a:t>Subsystem may have interface class that calls into underlying classes.</a:t>
            </a:r>
            <a:endParaRPr/>
          </a:p>
          <a:p>
            <a:pPr indent="-393700" lvl="0" marL="457200" rtl="0" algn="l">
              <a:spcBef>
                <a:spcPts val="1000"/>
              </a:spcBef>
              <a:spcAft>
                <a:spcPts val="0"/>
              </a:spcAft>
              <a:buSzPts val="2600"/>
              <a:buChar char="•"/>
            </a:pPr>
            <a:r>
              <a:rPr lang="sv-SE"/>
              <a:t>Procedural Interfaces</a:t>
            </a:r>
            <a:endParaRPr/>
          </a:p>
          <a:p>
            <a:pPr indent="-368300" lvl="1" marL="914400" rtl="0" algn="l">
              <a:spcBef>
                <a:spcPts val="500"/>
              </a:spcBef>
              <a:spcAft>
                <a:spcPts val="0"/>
              </a:spcAft>
              <a:buSzPts val="2200"/>
              <a:buChar char="•"/>
            </a:pPr>
            <a:r>
              <a:rPr lang="sv-SE"/>
              <a:t>Interface surfaces a set of functions that can be called by other components or users (API, CLI, GUI). </a:t>
            </a:r>
            <a:endParaRPr/>
          </a:p>
          <a:p>
            <a:pPr indent="-368300" lvl="1" marL="914400" rtl="0" algn="l">
              <a:spcBef>
                <a:spcPts val="500"/>
              </a:spcBef>
              <a:spcAft>
                <a:spcPts val="0"/>
              </a:spcAft>
              <a:buSzPts val="2200"/>
              <a:buChar char="•"/>
            </a:pPr>
            <a:r>
              <a:rPr lang="sv-SE"/>
              <a:t>Integrates lower-level components and controls access. </a:t>
            </a:r>
            <a:endParaRPr/>
          </a:p>
        </p:txBody>
      </p:sp>
      <p:sp>
        <p:nvSpPr>
          <p:cNvPr id="188" name="Google Shape;188;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